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</p:sldIdLst>
  <p:sldSz cx="6858000" cy="9906000" type="A4"/>
  <p:notesSz cx="6858000" cy="9906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848" y="6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244" y="1928240"/>
            <a:ext cx="674751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278380"/>
            <a:ext cx="617220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theresilientfoundation.org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mny.in/NrfJCavnwAwU" TargetMode="External"/><Relationship Id="rId5" Type="http://schemas.openxmlformats.org/officeDocument/2006/relationships/hyperlink" Target="https://pmny.in/SIUlJHmykxd3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244" y="1928240"/>
            <a:ext cx="6802756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8545" marR="1048385" algn="ctr">
              <a:lnSpc>
                <a:spcPct val="100000"/>
              </a:lnSpc>
              <a:spcBef>
                <a:spcPts val="95"/>
              </a:spcBef>
            </a:pPr>
            <a:r>
              <a:rPr lang="en-IN" sz="2400" dirty="0" smtClean="0"/>
              <a:t> </a:t>
            </a:r>
            <a:r>
              <a:rPr lang="en-IN" sz="2000" dirty="0" smtClean="0"/>
              <a:t>ONE WEEK ONLINE REFRESHER COURSE  </a:t>
            </a:r>
            <a:r>
              <a:rPr lang="en-IN" sz="1800" spc="-55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IN" sz="1800" spc="-55" dirty="0" smtClean="0">
                <a:latin typeface="Arial" pitchFamily="34" charset="0"/>
                <a:cs typeface="Arial" pitchFamily="34" charset="0"/>
              </a:rPr>
            </a:br>
            <a:r>
              <a:rPr sz="1800" spc="-25" smtClean="0">
                <a:latin typeface="Arial" pitchFamily="34" charset="0"/>
                <a:cs typeface="Arial" pitchFamily="34" charset="0"/>
              </a:rPr>
              <a:t>ON</a:t>
            </a:r>
            <a:r>
              <a:rPr lang="en-IN" sz="1800" spc="-25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en-IN" sz="1800" spc="-25" dirty="0" smtClean="0">
                <a:latin typeface="Arial" pitchFamily="34" charset="0"/>
                <a:cs typeface="Arial" pitchFamily="34" charset="0"/>
              </a:rPr>
            </a:br>
            <a:r>
              <a:rPr lang="en-IN" sz="2000" dirty="0" smtClean="0"/>
              <a:t>RESEARCH METHODOLOGY &amp; DATA ANALYSIS</a:t>
            </a:r>
            <a:endParaRPr lang="en-IN"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1371600" y="3810000"/>
            <a:ext cx="3810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sz="2000" b="1" smtClean="0">
                <a:solidFill>
                  <a:srgbClr val="6E2E9F"/>
                </a:solidFill>
                <a:latin typeface="Calibri"/>
                <a:cs typeface="Calibri"/>
              </a:rPr>
              <a:t>(</a:t>
            </a:r>
            <a:r>
              <a:rPr lang="en-IN" sz="2000" b="1" dirty="0" smtClean="0">
                <a:solidFill>
                  <a:srgbClr val="6E2E9F"/>
                </a:solidFill>
                <a:latin typeface="Calibri"/>
                <a:cs typeface="Calibri"/>
              </a:rPr>
              <a:t>February </a:t>
            </a:r>
            <a:r>
              <a:rPr sz="2000" b="1" smtClean="0">
                <a:solidFill>
                  <a:srgbClr val="6E2E9F"/>
                </a:solidFill>
                <a:latin typeface="Calibri"/>
                <a:cs typeface="Calibri"/>
              </a:rPr>
              <a:t>2</a:t>
            </a:r>
            <a:r>
              <a:rPr lang="en-IN" sz="2000" b="1" dirty="0" smtClean="0">
                <a:solidFill>
                  <a:srgbClr val="6E2E9F"/>
                </a:solidFill>
                <a:latin typeface="Calibri"/>
                <a:cs typeface="Calibri"/>
              </a:rPr>
              <a:t>1</a:t>
            </a:r>
            <a:r>
              <a:rPr lang="en-IN" sz="2000" b="1" baseline="30000" dirty="0" smtClean="0">
                <a:solidFill>
                  <a:srgbClr val="6E2E9F"/>
                </a:solidFill>
                <a:latin typeface="Calibri"/>
                <a:cs typeface="Calibri"/>
              </a:rPr>
              <a:t>st</a:t>
            </a:r>
            <a:r>
              <a:rPr lang="en-IN" sz="2000" b="1" dirty="0" smtClean="0">
                <a:solidFill>
                  <a:srgbClr val="6E2E9F"/>
                </a:solidFill>
                <a:latin typeface="Calibri"/>
                <a:cs typeface="Calibri"/>
              </a:rPr>
              <a:t> </a:t>
            </a:r>
            <a:r>
              <a:rPr sz="2000" b="1" spc="165" baseline="24305" smtClean="0">
                <a:solidFill>
                  <a:srgbClr val="6E2E9F"/>
                </a:solidFill>
                <a:latin typeface="Calibri"/>
                <a:cs typeface="Calibri"/>
              </a:rPr>
              <a:t> </a:t>
            </a:r>
            <a:r>
              <a:rPr sz="2000" b="1">
                <a:solidFill>
                  <a:srgbClr val="6E2E9F"/>
                </a:solidFill>
                <a:latin typeface="Calibri"/>
                <a:cs typeface="Calibri"/>
              </a:rPr>
              <a:t>-</a:t>
            </a:r>
            <a:r>
              <a:rPr sz="2000" b="1" spc="-85">
                <a:solidFill>
                  <a:srgbClr val="6E2E9F"/>
                </a:solidFill>
                <a:latin typeface="Calibri"/>
                <a:cs typeface="Calibri"/>
              </a:rPr>
              <a:t> </a:t>
            </a:r>
            <a:r>
              <a:rPr sz="2000" b="1" smtClean="0">
                <a:solidFill>
                  <a:srgbClr val="6E2E9F"/>
                </a:solidFill>
                <a:latin typeface="Calibri"/>
                <a:cs typeface="Calibri"/>
              </a:rPr>
              <a:t>2</a:t>
            </a:r>
            <a:r>
              <a:rPr lang="en-IN" sz="2000" b="1" dirty="0" smtClean="0">
                <a:solidFill>
                  <a:srgbClr val="6E2E9F"/>
                </a:solidFill>
                <a:latin typeface="Calibri"/>
                <a:cs typeface="Calibri"/>
              </a:rPr>
              <a:t>7</a:t>
            </a:r>
            <a:r>
              <a:rPr sz="2000" b="1" baseline="24305" smtClean="0">
                <a:solidFill>
                  <a:srgbClr val="6E2E9F"/>
                </a:solidFill>
                <a:latin typeface="Calibri"/>
                <a:cs typeface="Calibri"/>
              </a:rPr>
              <a:t>th</a:t>
            </a:r>
            <a:r>
              <a:rPr sz="2000" b="1">
                <a:solidFill>
                  <a:srgbClr val="6E2E9F"/>
                </a:solidFill>
                <a:latin typeface="Calibri"/>
                <a:cs typeface="Calibri"/>
              </a:rPr>
              <a:t>,</a:t>
            </a:r>
            <a:r>
              <a:rPr sz="2000" b="1" spc="-65">
                <a:solidFill>
                  <a:srgbClr val="6E2E9F"/>
                </a:solidFill>
                <a:latin typeface="Calibri"/>
                <a:cs typeface="Calibri"/>
              </a:rPr>
              <a:t> </a:t>
            </a:r>
            <a:r>
              <a:rPr sz="2000" b="1" spc="-20" smtClean="0">
                <a:solidFill>
                  <a:srgbClr val="6E2E9F"/>
                </a:solidFill>
                <a:latin typeface="Calibri"/>
                <a:cs typeface="Calibri"/>
              </a:rPr>
              <a:t>202</a:t>
            </a:r>
            <a:r>
              <a:rPr lang="en-IN" sz="2000" b="1" spc="-20" dirty="0" smtClean="0">
                <a:solidFill>
                  <a:srgbClr val="6E2E9F"/>
                </a:solidFill>
                <a:latin typeface="Calibri"/>
                <a:cs typeface="Calibri"/>
              </a:rPr>
              <a:t>5</a:t>
            </a:r>
            <a:r>
              <a:rPr sz="2000" b="1" spc="-20" smtClean="0">
                <a:solidFill>
                  <a:srgbClr val="6E2E9F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156" y="6141211"/>
            <a:ext cx="6136005" cy="21371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6E2E9F"/>
                </a:solidFill>
                <a:latin typeface="Calibri"/>
                <a:cs typeface="Calibri"/>
              </a:rPr>
              <a:t>Organized</a:t>
            </a:r>
            <a:r>
              <a:rPr sz="2000" b="1" spc="-80" dirty="0">
                <a:solidFill>
                  <a:srgbClr val="6E2E9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6E2E9F"/>
                </a:solidFill>
                <a:latin typeface="Calibri"/>
                <a:cs typeface="Calibri"/>
              </a:rPr>
              <a:t>by</a:t>
            </a:r>
            <a:endParaRPr sz="20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lang="en-IN" sz="2000" b="1" dirty="0" smtClean="0">
                <a:solidFill>
                  <a:srgbClr val="FF0000"/>
                </a:solidFill>
                <a:latin typeface="Calibri"/>
                <a:cs typeface="Calibri"/>
              </a:rPr>
              <a:t>Faculty of Nursing</a:t>
            </a:r>
          </a:p>
          <a:p>
            <a:pPr marL="5080" algn="ctr">
              <a:lnSpc>
                <a:spcPct val="100000"/>
              </a:lnSpc>
            </a:pPr>
            <a:r>
              <a:rPr lang="en-IN" sz="2000" b="1" spc="-50" dirty="0" smtClean="0">
                <a:solidFill>
                  <a:srgbClr val="FF0000"/>
                </a:solidFill>
                <a:latin typeface="Calibri"/>
                <a:cs typeface="Calibri"/>
              </a:rPr>
              <a:t>SGT University, </a:t>
            </a:r>
            <a:r>
              <a:rPr lang="en-IN" sz="2000" b="1" spc="-50" dirty="0" err="1" smtClean="0">
                <a:solidFill>
                  <a:srgbClr val="FF0000"/>
                </a:solidFill>
                <a:latin typeface="Calibri"/>
                <a:cs typeface="Calibri"/>
              </a:rPr>
              <a:t>Gurugram</a:t>
            </a:r>
            <a:r>
              <a:rPr lang="en-IN" sz="2000" b="1" spc="-50" dirty="0" smtClean="0">
                <a:solidFill>
                  <a:srgbClr val="FF0000"/>
                </a:solidFill>
                <a:latin typeface="Calibri"/>
                <a:cs typeface="Calibri"/>
              </a:rPr>
              <a:t>, Haryana</a:t>
            </a:r>
          </a:p>
          <a:p>
            <a:pPr marL="5080" algn="ctr">
              <a:lnSpc>
                <a:spcPct val="100000"/>
              </a:lnSpc>
            </a:pPr>
            <a:r>
              <a:rPr sz="2000" b="1" spc="-50" smtClean="0">
                <a:solidFill>
                  <a:srgbClr val="FF0000"/>
                </a:solidFill>
                <a:latin typeface="Calibri"/>
                <a:cs typeface="Calibri"/>
              </a:rPr>
              <a:t>&amp;</a:t>
            </a:r>
            <a:endParaRPr sz="20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Resilient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Foundation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Academic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Innovation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&amp;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Scientific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Research,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New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Delhi</a:t>
            </a:r>
            <a:endParaRPr sz="20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(Registered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with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NITI Aayog,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Govt.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India)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0"/>
            <a:ext cx="1295400" cy="838200"/>
          </a:xfrm>
          <a:prstGeom prst="rect">
            <a:avLst/>
          </a:prstGeom>
        </p:spPr>
      </p:pic>
      <p:pic>
        <p:nvPicPr>
          <p:cNvPr id="8194" name="Picture 2" descr="Shree Guru Gobind Singh Tricentenary University (SGT University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"/>
            <a:ext cx="1981200" cy="728091"/>
          </a:xfrm>
          <a:prstGeom prst="rect">
            <a:avLst/>
          </a:prstGeom>
          <a:noFill/>
        </p:spPr>
      </p:pic>
      <p:pic>
        <p:nvPicPr>
          <p:cNvPr id="8196" name="Picture 4" descr="https://sgtuniversity.ac.in/assets/images/NAAC-IC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228600"/>
            <a:ext cx="581025" cy="581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" y="8552686"/>
            <a:ext cx="6853428" cy="13533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2" y="118871"/>
            <a:ext cx="6853555" cy="9787255"/>
            <a:chOff x="4572" y="118871"/>
            <a:chExt cx="6853555" cy="97872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315" y="118871"/>
              <a:ext cx="6534911" cy="14737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" y="1592580"/>
              <a:ext cx="6853428" cy="83134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-83718" y="379627"/>
            <a:ext cx="7019290" cy="74975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R="287655" algn="ctr">
              <a:lnSpc>
                <a:spcPct val="100000"/>
              </a:lnSpc>
              <a:spcBef>
                <a:spcPts val="204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ONE</a:t>
            </a:r>
            <a:r>
              <a:rPr sz="1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WEEK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ONLINE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FF0000"/>
                </a:solidFill>
                <a:latin typeface="Calibri"/>
                <a:cs typeface="Calibri"/>
              </a:rPr>
              <a:t>WORKSHOP</a:t>
            </a:r>
            <a:r>
              <a:rPr sz="16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ON</a:t>
            </a:r>
            <a:r>
              <a:rPr sz="1600" b="1" spc="2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RESEARCH</a:t>
            </a: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METHODOLOGY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FF0000"/>
                </a:solidFill>
                <a:latin typeface="Calibri"/>
                <a:cs typeface="Calibri"/>
              </a:rPr>
              <a:t>&amp;</a:t>
            </a:r>
            <a:endParaRPr sz="1600">
              <a:latin typeface="Calibri"/>
              <a:cs typeface="Calibri"/>
            </a:endParaRPr>
          </a:p>
          <a:p>
            <a:pPr marR="512445" algn="ctr">
              <a:lnSpc>
                <a:spcPct val="100000"/>
              </a:lnSpc>
              <a:spcBef>
                <a:spcPts val="110"/>
              </a:spcBef>
            </a:pPr>
            <a:r>
              <a:rPr sz="1600" b="1" spc="-85" dirty="0">
                <a:solidFill>
                  <a:srgbClr val="FF0000"/>
                </a:solidFill>
                <a:latin typeface="Calibri"/>
                <a:cs typeface="Calibri"/>
              </a:rPr>
              <a:t>DATA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ANALYSIS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endParaRPr sz="1600">
              <a:latin typeface="Calibri"/>
              <a:cs typeface="Calibri"/>
            </a:endParaRPr>
          </a:p>
          <a:p>
            <a:pPr marR="55435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(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22</a:t>
            </a:r>
            <a:r>
              <a:rPr sz="1800" baseline="25462" dirty="0">
                <a:latin typeface="Calibri"/>
                <a:cs typeface="Calibri"/>
              </a:rPr>
              <a:t>nd</a:t>
            </a:r>
            <a:r>
              <a:rPr sz="1800" spc="112" baseline="25462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April-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28</a:t>
            </a:r>
            <a:r>
              <a:rPr sz="1800" baseline="25462" dirty="0">
                <a:latin typeface="Calibri"/>
                <a:cs typeface="Calibri"/>
              </a:rPr>
              <a:t>th</a:t>
            </a:r>
            <a:r>
              <a:rPr sz="1800" spc="135" baseline="25462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April,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2024)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800">
              <a:latin typeface="Calibri"/>
              <a:cs typeface="Calibri"/>
            </a:endParaRPr>
          </a:p>
          <a:p>
            <a:pPr marL="88900" algn="just">
              <a:lnSpc>
                <a:spcPct val="100000"/>
              </a:lnSpc>
            </a:pPr>
            <a:r>
              <a:rPr sz="1800" b="1">
                <a:solidFill>
                  <a:srgbClr val="FF0000"/>
                </a:solidFill>
                <a:latin typeface="Calibri"/>
                <a:cs typeface="Calibri"/>
              </a:rPr>
              <a:t>About</a:t>
            </a:r>
            <a:r>
              <a:rPr sz="1800" b="1" spc="3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sz="1800" b="1" spc="330" dirty="0" smtClean="0">
                <a:solidFill>
                  <a:srgbClr val="FF0000"/>
                </a:solidFill>
                <a:latin typeface="Calibri"/>
                <a:cs typeface="Calibri"/>
              </a:rPr>
              <a:t> SGT University, </a:t>
            </a:r>
            <a:r>
              <a:rPr lang="en-IN" sz="1800" b="1" spc="330" dirty="0" err="1" smtClean="0">
                <a:solidFill>
                  <a:srgbClr val="FF0000"/>
                </a:solidFill>
                <a:latin typeface="Calibri"/>
                <a:cs typeface="Calibri"/>
              </a:rPr>
              <a:t>Gurugram</a:t>
            </a:r>
            <a:r>
              <a:rPr sz="1800" b="1" spc="-10" smtClean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88900" marR="67945" indent="51435" algn="just">
              <a:lnSpc>
                <a:spcPct val="100400"/>
              </a:lnSpc>
              <a:spcBef>
                <a:spcPts val="195"/>
              </a:spcBef>
            </a:pPr>
            <a:r>
              <a:rPr lang="en-US" sz="1600" dirty="0"/>
              <a:t>SGT University (Shree Guru </a:t>
            </a:r>
            <a:r>
              <a:rPr lang="en-US" sz="1600" dirty="0" err="1"/>
              <a:t>Gobind</a:t>
            </a:r>
            <a:r>
              <a:rPr lang="en-US" sz="1600" dirty="0"/>
              <a:t> Singh </a:t>
            </a:r>
            <a:r>
              <a:rPr lang="en-US" sz="1600" dirty="0" err="1"/>
              <a:t>Tricentenary</a:t>
            </a:r>
            <a:r>
              <a:rPr lang="en-US" sz="1600" dirty="0"/>
              <a:t> University) is a NAAC A+ accredited State Private University established in 2013, committed to its mission of providing “Access to Quality Education for All.” Inspired by the teachings of Shree Guru </a:t>
            </a:r>
            <a:r>
              <a:rPr lang="en-US" sz="1600" dirty="0" err="1"/>
              <a:t>Gobind</a:t>
            </a:r>
            <a:r>
              <a:rPr lang="en-US" sz="1600" dirty="0"/>
              <a:t> Singh </a:t>
            </a:r>
            <a:r>
              <a:rPr lang="en-US" sz="1600" dirty="0" err="1"/>
              <a:t>Ji</a:t>
            </a:r>
            <a:r>
              <a:rPr lang="en-US" sz="1600" dirty="0"/>
              <a:t>, who advocated that “the spread of learning is the best service to mankind,” we strive to advance education and foster societal development</a:t>
            </a:r>
            <a:r>
              <a:rPr lang="en-US" sz="1600" dirty="0" smtClean="0"/>
              <a:t>.</a:t>
            </a:r>
          </a:p>
          <a:p>
            <a:pPr marL="88900" marR="67945" indent="51435" algn="just">
              <a:lnSpc>
                <a:spcPct val="100400"/>
              </a:lnSpc>
              <a:spcBef>
                <a:spcPts val="195"/>
              </a:spcBef>
            </a:pPr>
            <a:endParaRPr lang="en-IN" sz="1600" dirty="0">
              <a:latin typeface="Calibri"/>
              <a:cs typeface="Calibri"/>
            </a:endParaRPr>
          </a:p>
          <a:p>
            <a:pPr marL="88900" marR="67945" indent="51435" algn="just">
              <a:spcBef>
                <a:spcPts val="195"/>
              </a:spcBef>
            </a:pPr>
            <a:r>
              <a:rPr lang="en-IN" b="1" dirty="0">
                <a:solidFill>
                  <a:srgbClr val="FF0000"/>
                </a:solidFill>
                <a:latin typeface="Calibri"/>
                <a:cs typeface="Calibri"/>
              </a:rPr>
              <a:t>About Faculty of Nursing:</a:t>
            </a:r>
          </a:p>
          <a:p>
            <a:pPr marL="88900" marR="67945" indent="51435" algn="just">
              <a:lnSpc>
                <a:spcPct val="100400"/>
              </a:lnSpc>
              <a:spcBef>
                <a:spcPts val="195"/>
              </a:spcBef>
            </a:pPr>
            <a:r>
              <a:rPr lang="en-US" sz="1600" dirty="0"/>
              <a:t>The Faculty of Nursing is devoted to preparing competent nurse graduates through an outcome-based educational framework in alignment with the National Education Policy (NEP). Our curriculum is designed to address the dynamic demands of healthcare services across hospitals, communities, and society.</a:t>
            </a:r>
            <a:endParaRPr lang="en-IN" sz="1600" dirty="0">
              <a:latin typeface="Calibri"/>
              <a:cs typeface="Calibri"/>
            </a:endParaRPr>
          </a:p>
          <a:p>
            <a:pPr marL="88900" marR="67945" indent="51435" algn="just">
              <a:lnSpc>
                <a:spcPct val="100400"/>
              </a:lnSpc>
              <a:spcBef>
                <a:spcPts val="195"/>
              </a:spcBef>
            </a:pPr>
            <a:endParaRPr sz="16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About</a:t>
            </a:r>
            <a:r>
              <a:rPr sz="1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Resilient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Foundation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:</a:t>
            </a:r>
            <a:endParaRPr sz="1800">
              <a:latin typeface="Calibri"/>
              <a:cs typeface="Calibri"/>
            </a:endParaRPr>
          </a:p>
          <a:p>
            <a:pPr marL="88900" marR="69850" algn="just">
              <a:lnSpc>
                <a:spcPct val="100000"/>
              </a:lnSpc>
              <a:spcBef>
                <a:spcPts val="20"/>
              </a:spcBef>
            </a:pPr>
            <a:r>
              <a:rPr lang="en-US" sz="1600" dirty="0" smtClean="0"/>
              <a:t>Resilient Foundation for Academic Innovation &amp; Scientific Research, New Delhi is a not-for-profit organization registered under section 8 of the companies’ act 2013, India. The organization is established having primary aim to promote academic &amp; research activities through knowledge sharing, innovation, skill development and capacity building in various sectors like academia, industry and government for betterment of society. For more details please visit </a:t>
            </a:r>
            <a:r>
              <a:rPr lang="en-US" sz="1600" dirty="0" smtClean="0">
                <a:hlinkClick r:id="rId5"/>
              </a:rPr>
              <a:t>https://theresilientfoundation.org/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907"/>
            <a:ext cx="6858000" cy="98800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10160" y="318643"/>
            <a:ext cx="6878955" cy="6514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Objective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Calibri"/>
                <a:cs typeface="Calibri"/>
              </a:rPr>
              <a:t>Refresher Course</a:t>
            </a:r>
            <a:r>
              <a:rPr sz="1800" b="1" spc="-10" smtClean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Calibri"/>
              <a:cs typeface="Calibri"/>
            </a:endParaRPr>
          </a:p>
          <a:p>
            <a:pPr marL="101600" marR="939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During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COVID-</a:t>
            </a:r>
            <a:r>
              <a:rPr sz="1600" dirty="0">
                <a:latin typeface="Times New Roman"/>
                <a:cs typeface="Times New Roman"/>
              </a:rPr>
              <a:t>19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pandemic,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virtual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academic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engagement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resultant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productive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gives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better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outcome.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Keeping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view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immense </a:t>
            </a:r>
            <a:r>
              <a:rPr sz="1600" dirty="0">
                <a:latin typeface="Times New Roman"/>
                <a:cs typeface="Times New Roman"/>
              </a:rPr>
              <a:t>benefits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online</a:t>
            </a:r>
            <a:r>
              <a:rPr sz="1600" spc="175">
                <a:latin typeface="Times New Roman"/>
                <a:cs typeface="Times New Roman"/>
              </a:rPr>
              <a:t> </a:t>
            </a:r>
            <a:r>
              <a:rPr lang="en-IN" sz="1600" spc="175" dirty="0" smtClean="0">
                <a:latin typeface="Times New Roman"/>
                <a:cs typeface="Times New Roman"/>
              </a:rPr>
              <a:t>academic events </a:t>
            </a:r>
            <a:r>
              <a:rPr sz="1600" spc="18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present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educational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set-</a:t>
            </a:r>
            <a:r>
              <a:rPr sz="1600" dirty="0">
                <a:latin typeface="Times New Roman"/>
                <a:cs typeface="Times New Roman"/>
              </a:rPr>
              <a:t>up</a:t>
            </a:r>
            <a:r>
              <a:rPr sz="1600">
                <a:latin typeface="Times New Roman"/>
                <a:cs typeface="Times New Roman"/>
              </a:rPr>
              <a:t>,</a:t>
            </a:r>
            <a:r>
              <a:rPr sz="1600" spc="180">
                <a:latin typeface="Times New Roman"/>
                <a:cs typeface="Times New Roman"/>
              </a:rPr>
              <a:t> </a:t>
            </a:r>
            <a:r>
              <a:rPr lang="en-IN" sz="1600" spc="180" dirty="0" smtClean="0">
                <a:latin typeface="Times New Roman"/>
                <a:cs typeface="Times New Roman"/>
              </a:rPr>
              <a:t>Faculty of Nursing, SGT University </a:t>
            </a:r>
            <a:r>
              <a:rPr sz="1600" smtClean="0">
                <a:latin typeface="Times New Roman"/>
                <a:cs typeface="Times New Roman"/>
              </a:rPr>
              <a:t>&amp;</a:t>
            </a:r>
            <a:r>
              <a:rPr sz="1600" spc="310" smtClean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Resilient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Foundation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Academic </a:t>
            </a:r>
            <a:r>
              <a:rPr sz="1600" dirty="0">
                <a:latin typeface="Times New Roman"/>
                <a:cs typeface="Times New Roman"/>
              </a:rPr>
              <a:t>Innovation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&amp;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Scientific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Research,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New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Delhi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pleased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offer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One</a:t>
            </a:r>
            <a:r>
              <a:rPr sz="1600" spc="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Week </a:t>
            </a:r>
            <a:r>
              <a:rPr sz="1600">
                <a:solidFill>
                  <a:srgbClr val="FF0000"/>
                </a:solidFill>
                <a:latin typeface="Times New Roman"/>
                <a:cs typeface="Times New Roman"/>
              </a:rPr>
              <a:t>Online</a:t>
            </a:r>
            <a:r>
              <a:rPr sz="1600" spc="29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1600" spc="29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Refresher Course </a:t>
            </a:r>
            <a:r>
              <a:rPr sz="1600" smtClean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1600" spc="285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Research</a:t>
            </a:r>
            <a:r>
              <a:rPr sz="1600" spc="2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Methodology</a:t>
            </a:r>
            <a:r>
              <a:rPr sz="1600" spc="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&amp;</a:t>
            </a:r>
            <a:r>
              <a:rPr sz="1600" spc="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Data</a:t>
            </a:r>
            <a:r>
              <a:rPr sz="1600" spc="3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Analysis</a:t>
            </a:r>
            <a:r>
              <a:rPr sz="1600" spc="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faculty </a:t>
            </a:r>
            <a:r>
              <a:rPr sz="1600" dirty="0">
                <a:latin typeface="Times New Roman"/>
                <a:cs typeface="Times New Roman"/>
              </a:rPr>
              <a:t>members,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scholars</a:t>
            </a:r>
            <a:r>
              <a:rPr sz="1600" smtClean="0">
                <a:latin typeface="Times New Roman"/>
                <a:cs typeface="Times New Roman"/>
              </a:rPr>
              <a:t>,</a:t>
            </a:r>
            <a:r>
              <a:rPr sz="1600" spc="65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industry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personals,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researchers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UG/PG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students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country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from</a:t>
            </a:r>
            <a:r>
              <a:rPr sz="1600" spc="145">
                <a:latin typeface="Times New Roman"/>
                <a:cs typeface="Times New Roman"/>
              </a:rPr>
              <a:t> </a:t>
            </a:r>
            <a:r>
              <a:rPr sz="160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lang="en-IN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lang="en-IN" sz="1575" baseline="264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</a:t>
            </a:r>
            <a:r>
              <a:rPr sz="1575" spc="442" baseline="26455" smtClean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spc="-2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160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lang="en-IN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r>
              <a:rPr sz="1575" baseline="26455" smtClean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1575" spc="442" baseline="26455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1600" spc="442" baseline="264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1600" spc="44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February,</a:t>
            </a:r>
            <a:r>
              <a:rPr sz="1600" spc="15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mtClean="0">
                <a:solidFill>
                  <a:srgbClr val="FF0000"/>
                </a:solidFill>
                <a:latin typeface="Times New Roman"/>
                <a:cs typeface="Times New Roman"/>
              </a:rPr>
              <a:t>202</a:t>
            </a:r>
            <a:r>
              <a:rPr lang="en-IN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r>
              <a:rPr sz="160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1600" spc="15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The</a:t>
            </a:r>
            <a:r>
              <a:rPr sz="1600" spc="165">
                <a:latin typeface="Times New Roman"/>
                <a:cs typeface="Times New Roman"/>
              </a:rPr>
              <a:t> </a:t>
            </a:r>
            <a:r>
              <a:rPr lang="en-IN" sz="1600" spc="-10" dirty="0" smtClean="0">
                <a:latin typeface="Times New Roman"/>
                <a:cs typeface="Times New Roman"/>
              </a:rPr>
              <a:t>course</a:t>
            </a:r>
            <a:r>
              <a:rPr sz="1600" spc="-1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aims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bring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together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faculties,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researchers,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scholars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exchange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share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their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experiences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results</a:t>
            </a:r>
            <a:r>
              <a:rPr sz="1600" spc="430">
                <a:latin typeface="Times New Roman"/>
                <a:cs typeface="Times New Roman"/>
              </a:rPr>
              <a:t> </a:t>
            </a:r>
            <a:r>
              <a:rPr sz="1600" smtClean="0">
                <a:latin typeface="Times New Roman"/>
                <a:cs typeface="Times New Roman"/>
              </a:rPr>
              <a:t>on</a:t>
            </a:r>
            <a:r>
              <a:rPr lang="en-IN" sz="1600" spc="425" dirty="0">
                <a:latin typeface="Times New Roman"/>
                <a:cs typeface="Times New Roman"/>
              </a:rPr>
              <a:t> </a:t>
            </a:r>
            <a:r>
              <a:rPr lang="en-IN" sz="1600" spc="425" dirty="0" smtClean="0">
                <a:latin typeface="Times New Roman"/>
                <a:cs typeface="Times New Roman"/>
              </a:rPr>
              <a:t>various</a:t>
            </a:r>
            <a:r>
              <a:rPr sz="1600" spc="425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aspects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of</a:t>
            </a:r>
            <a:r>
              <a:rPr sz="1600" spc="430">
                <a:latin typeface="Times New Roman"/>
                <a:cs typeface="Times New Roman"/>
              </a:rPr>
              <a:t> </a:t>
            </a:r>
            <a:r>
              <a:rPr lang="en-IN" sz="1600" spc="-10" dirty="0">
                <a:latin typeface="Times New Roman"/>
                <a:cs typeface="Times New Roman"/>
              </a:rPr>
              <a:t>r</a:t>
            </a:r>
            <a:r>
              <a:rPr sz="1600" spc="-10" smtClean="0">
                <a:latin typeface="Times New Roman"/>
                <a:cs typeface="Times New Roman"/>
              </a:rPr>
              <a:t>esearch </a:t>
            </a:r>
            <a:r>
              <a:rPr lang="en-IN" sz="1600" spc="-10" dirty="0">
                <a:latin typeface="Times New Roman"/>
                <a:cs typeface="Times New Roman"/>
              </a:rPr>
              <a:t>m</a:t>
            </a:r>
            <a:r>
              <a:rPr sz="1600" smtClean="0">
                <a:latin typeface="Times New Roman"/>
                <a:cs typeface="Times New Roman"/>
              </a:rPr>
              <a:t>ethodolog</a:t>
            </a:r>
            <a:r>
              <a:rPr lang="en-IN" sz="1600" dirty="0" smtClean="0">
                <a:latin typeface="Times New Roman"/>
                <a:cs typeface="Times New Roman"/>
              </a:rPr>
              <a:t>y</a:t>
            </a:r>
            <a:r>
              <a:rPr sz="1600" spc="-35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data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analysis.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Times New Roman"/>
              <a:cs typeface="Times New Roman"/>
            </a:endParaRPr>
          </a:p>
          <a:p>
            <a:pPr marL="101600" algn="just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1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expected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outcome</a:t>
            </a:r>
            <a:r>
              <a:rPr sz="1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1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1600" b="1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16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course</a:t>
            </a:r>
            <a:r>
              <a:rPr sz="1600" b="1" spc="-10" smtClean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01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At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>
                <a:latin typeface="Times New Roman"/>
                <a:cs typeface="Times New Roman"/>
              </a:rPr>
              <a:t>of</a:t>
            </a:r>
            <a:r>
              <a:rPr sz="1600" spc="-35">
                <a:latin typeface="Times New Roman"/>
                <a:cs typeface="Times New Roman"/>
              </a:rPr>
              <a:t> </a:t>
            </a:r>
            <a:r>
              <a:rPr lang="en-IN" sz="1600" spc="-35" dirty="0">
                <a:latin typeface="Times New Roman"/>
                <a:cs typeface="Times New Roman"/>
              </a:rPr>
              <a:t> </a:t>
            </a:r>
            <a:r>
              <a:rPr lang="en-IN" sz="1600" spc="-35" dirty="0" smtClean="0">
                <a:latin typeface="Times New Roman"/>
                <a:cs typeface="Times New Roman"/>
              </a:rPr>
              <a:t>course</a:t>
            </a:r>
            <a:r>
              <a:rPr sz="1600" smtClean="0">
                <a:latin typeface="Times New Roman"/>
                <a:cs typeface="Times New Roman"/>
              </a:rPr>
              <a:t>,</a:t>
            </a:r>
            <a:r>
              <a:rPr sz="1600" spc="-3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participants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would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able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to: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222885" indent="-121285">
              <a:lnSpc>
                <a:spcPct val="100000"/>
              </a:lnSpc>
              <a:buChar char="•"/>
              <a:tabLst>
                <a:tab pos="222885" algn="l"/>
              </a:tabLst>
            </a:pPr>
            <a:r>
              <a:rPr sz="1600" dirty="0">
                <a:latin typeface="Times New Roman"/>
                <a:cs typeface="Times New Roman"/>
              </a:rPr>
              <a:t>Design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question</a:t>
            </a:r>
            <a:endParaRPr sz="1600">
              <a:latin typeface="Times New Roman"/>
              <a:cs typeface="Times New Roman"/>
            </a:endParaRPr>
          </a:p>
          <a:p>
            <a:pPr marL="274320" indent="-122555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600" dirty="0">
                <a:latin typeface="Times New Roman"/>
                <a:cs typeface="Times New Roman"/>
              </a:rPr>
              <a:t>Conduct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review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literature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advanced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tools</a:t>
            </a:r>
            <a:endParaRPr sz="1600">
              <a:latin typeface="Times New Roman"/>
              <a:cs typeface="Times New Roman"/>
            </a:endParaRPr>
          </a:p>
          <a:p>
            <a:pPr marL="274320" indent="-122555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600" dirty="0">
                <a:latin typeface="Times New Roman"/>
                <a:cs typeface="Times New Roman"/>
              </a:rPr>
              <a:t>Design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hypothesis</a:t>
            </a:r>
            <a:endParaRPr sz="1600">
              <a:latin typeface="Times New Roman"/>
              <a:cs typeface="Times New Roman"/>
            </a:endParaRPr>
          </a:p>
          <a:p>
            <a:pPr marL="274320" indent="-122555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600" dirty="0">
                <a:latin typeface="Times New Roman"/>
                <a:cs typeface="Times New Roman"/>
              </a:rPr>
              <a:t>Identify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suitable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sampling</a:t>
            </a:r>
            <a:r>
              <a:rPr sz="1600" spc="-10" dirty="0">
                <a:latin typeface="Times New Roman"/>
                <a:cs typeface="Times New Roman"/>
              </a:rPr>
              <a:t> techniques</a:t>
            </a:r>
            <a:endParaRPr sz="1600">
              <a:latin typeface="Times New Roman"/>
              <a:cs typeface="Times New Roman"/>
            </a:endParaRPr>
          </a:p>
          <a:p>
            <a:pPr marL="222885" indent="-121285">
              <a:lnSpc>
                <a:spcPct val="100000"/>
              </a:lnSpc>
              <a:buChar char="•"/>
              <a:tabLst>
                <a:tab pos="222885" algn="l"/>
              </a:tabLst>
            </a:pPr>
            <a:r>
              <a:rPr sz="1600" dirty="0">
                <a:latin typeface="Times New Roman"/>
                <a:cs typeface="Times New Roman"/>
              </a:rPr>
              <a:t>Determine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appropriate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sample</a:t>
            </a:r>
            <a:r>
              <a:rPr sz="1600" spc="-20" dirty="0">
                <a:latin typeface="Times New Roman"/>
                <a:cs typeface="Times New Roman"/>
              </a:rPr>
              <a:t> size</a:t>
            </a:r>
            <a:endParaRPr sz="1600">
              <a:latin typeface="Times New Roman"/>
              <a:cs typeface="Times New Roman"/>
            </a:endParaRPr>
          </a:p>
          <a:p>
            <a:pPr marL="262255" indent="-110489">
              <a:lnSpc>
                <a:spcPct val="100000"/>
              </a:lnSpc>
              <a:buChar char="•"/>
              <a:tabLst>
                <a:tab pos="262255" algn="l"/>
              </a:tabLst>
            </a:pPr>
            <a:r>
              <a:rPr sz="1600" dirty="0">
                <a:latin typeface="Times New Roman"/>
                <a:cs typeface="Times New Roman"/>
              </a:rPr>
              <a:t>Apply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parametric &amp;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non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parametric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statistical </a:t>
            </a:r>
            <a:r>
              <a:rPr sz="1600" spc="-10" dirty="0">
                <a:latin typeface="Times New Roman"/>
                <a:cs typeface="Times New Roman"/>
              </a:rPr>
              <a:t>tests</a:t>
            </a:r>
            <a:endParaRPr sz="1600">
              <a:latin typeface="Times New Roman"/>
              <a:cs typeface="Times New Roman"/>
            </a:endParaRPr>
          </a:p>
          <a:p>
            <a:pPr marL="274320" indent="-122555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600" dirty="0">
                <a:latin typeface="Times New Roman"/>
                <a:cs typeface="Times New Roman"/>
              </a:rPr>
              <a:t>Prepare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dissertation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publish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research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paper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reputed</a:t>
            </a:r>
            <a:r>
              <a:rPr sz="1600" spc="-10" dirty="0">
                <a:latin typeface="Times New Roman"/>
                <a:cs typeface="Times New Roman"/>
              </a:rPr>
              <a:t> journals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228600"/>
            <a:ext cx="4876800" cy="3886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39977" y="252476"/>
            <a:ext cx="4100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>
                <a:solidFill>
                  <a:srgbClr val="FF0000"/>
                </a:solidFill>
                <a:latin typeface="Calibri"/>
                <a:cs typeface="Calibri"/>
              </a:rPr>
              <a:t>COURSE</a:t>
            </a:r>
            <a:r>
              <a:rPr sz="1800" b="1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mtClean="0">
                <a:solidFill>
                  <a:srgbClr val="FF0000"/>
                </a:solidFill>
                <a:latin typeface="Calibri"/>
                <a:cs typeface="Calibri"/>
              </a:rPr>
              <a:t>CONTENT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9848" y="764412"/>
          <a:ext cx="6558598" cy="91332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885"/>
                <a:gridCol w="3587750"/>
                <a:gridCol w="2112963"/>
              </a:tblGrid>
              <a:tr h="521334">
                <a:tc>
                  <a:txBody>
                    <a:bodyPr/>
                    <a:lstStyle/>
                    <a:p>
                      <a:pPr marL="266700">
                        <a:lnSpc>
                          <a:spcPts val="185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Day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155700">
                        <a:lnSpc>
                          <a:spcPts val="1855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Topics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Covered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81660">
                        <a:lnSpc>
                          <a:spcPts val="1855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Date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time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9789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739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Research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5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Formulating</a:t>
                      </a:r>
                      <a:r>
                        <a:rPr sz="15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15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question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Setting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Hypothesis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Date</a:t>
                      </a:r>
                      <a:r>
                        <a:rPr sz="1500">
                          <a:latin typeface="Calibri"/>
                          <a:cs typeface="Calibri"/>
                        </a:rPr>
                        <a:t>:</a:t>
                      </a:r>
                      <a:r>
                        <a:rPr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lang="en-IN" sz="15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lang="en-IN" sz="1500" baseline="30000" dirty="0" smtClean="0">
                          <a:latin typeface="Calibri"/>
                          <a:cs typeface="Calibri"/>
                        </a:rPr>
                        <a:t>st</a:t>
                      </a:r>
                      <a:r>
                        <a:rPr lang="en-IN" sz="1500" baseline="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1500" spc="142" baseline="250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1500" spc="142" baseline="0" dirty="0" smtClean="0">
                          <a:latin typeface="Calibri"/>
                          <a:cs typeface="Calibri"/>
                        </a:rPr>
                        <a:t> Feb</a:t>
                      </a:r>
                      <a:r>
                        <a:rPr sz="150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sz="1500" spc="-3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smtClean="0">
                          <a:latin typeface="Calibri"/>
                          <a:cs typeface="Calibri"/>
                        </a:rPr>
                        <a:t>202</a:t>
                      </a:r>
                      <a:r>
                        <a:rPr lang="en-IN" sz="1500" spc="-20" dirty="0" smtClean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500">
                          <a:latin typeface="Calibri"/>
                          <a:cs typeface="Calibri"/>
                        </a:rPr>
                        <a:t>:</a:t>
                      </a:r>
                      <a:r>
                        <a:rPr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1500" spc="-35" dirty="0" smtClean="0">
                          <a:latin typeface="Calibri"/>
                          <a:cs typeface="Calibri"/>
                        </a:rPr>
                        <a:t>02:00</a:t>
                      </a:r>
                      <a:r>
                        <a:rPr sz="1500" spc="-20" smtClean="0">
                          <a:latin typeface="Calibri"/>
                          <a:cs typeface="Calibri"/>
                        </a:rPr>
                        <a:t> PM-</a:t>
                      </a:r>
                      <a:r>
                        <a:rPr sz="150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lang="en-IN" sz="150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50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lang="en-IN" sz="150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50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500" spc="-5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</a:tr>
              <a:tr h="897890"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745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Review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literature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marR="60325" indent="-343535">
                        <a:lnSpc>
                          <a:spcPct val="106700"/>
                        </a:lnSpc>
                        <a:spcBef>
                          <a:spcPts val="1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15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AI-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5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advanced</a:t>
                      </a:r>
                      <a:r>
                        <a:rPr sz="15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tools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5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review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literature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22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nd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 </a:t>
                      </a:r>
                      <a:r>
                        <a:rPr lang="en-US" sz="1500" spc="142" baseline="250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745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 Collection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Tools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1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Sampling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Techniques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23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rd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250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</a:tr>
              <a:tr h="794385"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745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Sample</a:t>
                      </a:r>
                      <a:r>
                        <a:rPr sz="1500" spc="10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Size</a:t>
                      </a:r>
                      <a:r>
                        <a:rPr sz="1500" spc="11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Calculation</a:t>
                      </a:r>
                      <a:r>
                        <a:rPr sz="1500" spc="11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500" spc="11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different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studies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2971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Hands</a:t>
                      </a:r>
                      <a:r>
                        <a:rPr sz="1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G*Power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software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24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th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 </a:t>
                      </a:r>
                      <a:r>
                        <a:rPr lang="en-US" sz="1500" spc="142" baseline="250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2446020"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5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Analysis</a:t>
                      </a:r>
                      <a:r>
                        <a:rPr sz="15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–I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Measurement</a:t>
                      </a:r>
                      <a:r>
                        <a:rPr sz="15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Scales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Descriptive</a:t>
                      </a:r>
                      <a:r>
                        <a:rPr sz="15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Statistics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5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Graphical</a:t>
                      </a:r>
                      <a:r>
                        <a:rPr sz="15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representation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data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Parametric</a:t>
                      </a:r>
                      <a:r>
                        <a:rPr sz="15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Tests: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 marR="61594">
                        <a:lnSpc>
                          <a:spcPct val="106700"/>
                        </a:lnSpc>
                        <a:spcBef>
                          <a:spcPts val="1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t-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5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(one</a:t>
                      </a:r>
                      <a:r>
                        <a:rPr sz="1500" spc="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sample,</a:t>
                      </a:r>
                      <a:r>
                        <a:rPr sz="1500" spc="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5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samples</a:t>
                      </a:r>
                      <a:r>
                        <a:rPr sz="1500">
                          <a:latin typeface="Calibri"/>
                          <a:cs typeface="Calibri"/>
                        </a:rPr>
                        <a:t>),</a:t>
                      </a:r>
                      <a:r>
                        <a:rPr sz="1500" spc="300">
                          <a:latin typeface="Calibri"/>
                          <a:cs typeface="Calibri"/>
                        </a:rPr>
                        <a:t> </a:t>
                      </a:r>
                      <a:endParaRPr lang="en-IN" sz="1500" spc="300" dirty="0" smtClean="0">
                        <a:latin typeface="Calibri"/>
                        <a:cs typeface="Calibri"/>
                      </a:endParaRPr>
                    </a:p>
                    <a:p>
                      <a:pPr marL="68580" marR="61594">
                        <a:lnSpc>
                          <a:spcPct val="106700"/>
                        </a:lnSpc>
                        <a:spcBef>
                          <a:spcPts val="10"/>
                        </a:spcBef>
                      </a:pPr>
                      <a:r>
                        <a:rPr sz="1500" spc="-10" smtClean="0">
                          <a:latin typeface="Calibri"/>
                          <a:cs typeface="Calibri"/>
                        </a:rPr>
                        <a:t>Paired-</a:t>
                      </a:r>
                      <a:r>
                        <a:rPr sz="1500" spc="-50" smtClean="0">
                          <a:latin typeface="Calibri"/>
                          <a:cs typeface="Calibri"/>
                        </a:rPr>
                        <a:t>t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test,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ANOVA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Hands</a:t>
                      </a:r>
                      <a:r>
                        <a:rPr sz="15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SPSS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25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th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 </a:t>
                      </a:r>
                      <a:r>
                        <a:rPr lang="en-US" sz="1500" spc="142" baseline="250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</a:tr>
              <a:tr h="2083435">
                <a:tc>
                  <a:txBody>
                    <a:bodyPr/>
                    <a:lstStyle/>
                    <a:p>
                      <a:pPr marL="68580">
                        <a:lnSpc>
                          <a:spcPts val="1864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750"/>
                        </a:lnSpc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sz="15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Analysis</a:t>
                      </a:r>
                      <a:r>
                        <a:rPr sz="15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latin typeface="Calibri"/>
                          <a:cs typeface="Calibri"/>
                        </a:rPr>
                        <a:t>–II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Parametric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Tests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 marR="60960">
                        <a:lnSpc>
                          <a:spcPts val="193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Wald-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Wolfowitz</a:t>
                      </a:r>
                      <a:r>
                        <a:rPr sz="1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runs</a:t>
                      </a:r>
                      <a:r>
                        <a:rPr sz="1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test,</a:t>
                      </a:r>
                      <a:r>
                        <a:rPr sz="15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Mann-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Whitney</a:t>
                      </a:r>
                      <a:r>
                        <a:rPr sz="15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0" dirty="0">
                          <a:latin typeface="Calibri"/>
                          <a:cs typeface="Calibri"/>
                        </a:rPr>
                        <a:t>U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test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Kruskal-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Wallis</a:t>
                      </a:r>
                      <a:r>
                        <a:rPr sz="1500" spc="2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test,</a:t>
                      </a:r>
                      <a:r>
                        <a:rPr sz="15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Median</a:t>
                      </a:r>
                      <a:r>
                        <a:rPr sz="15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Test,</a:t>
                      </a:r>
                      <a:r>
                        <a:rPr sz="15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Sign</a:t>
                      </a:r>
                      <a:r>
                        <a:rPr sz="1500" spc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test,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 marR="60960">
                        <a:lnSpc>
                          <a:spcPct val="106700"/>
                        </a:lnSpc>
                        <a:spcBef>
                          <a:spcPts val="10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Wilcoxon’s</a:t>
                      </a:r>
                      <a:r>
                        <a:rPr sz="1500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matched</a:t>
                      </a:r>
                      <a:r>
                        <a:rPr sz="15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pairs</a:t>
                      </a:r>
                      <a:r>
                        <a:rPr sz="15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test,</a:t>
                      </a:r>
                      <a:r>
                        <a:rPr sz="1500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Chi</a:t>
                      </a:r>
                      <a:r>
                        <a:rPr sz="1500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square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test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Hands</a:t>
                      </a:r>
                      <a:r>
                        <a:rPr sz="15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0" dirty="0">
                          <a:latin typeface="Calibri"/>
                          <a:cs typeface="Calibri"/>
                        </a:rPr>
                        <a:t>SPSS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26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th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97890">
                <a:tc>
                  <a:txBody>
                    <a:bodyPr/>
                    <a:lstStyle/>
                    <a:p>
                      <a:pPr marL="68580">
                        <a:lnSpc>
                          <a:spcPts val="187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Day-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750"/>
                        </a:lnSpc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Report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Writing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15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Publication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Wingdings"/>
                        <a:buChar char=""/>
                        <a:tabLst>
                          <a:tab pos="411480" algn="l"/>
                        </a:tabLst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15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Plagiarism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Date: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27</a:t>
                      </a:r>
                      <a:r>
                        <a:rPr lang="en-US" sz="1500" baseline="30000" dirty="0" smtClean="0">
                          <a:latin typeface="+mn-lt"/>
                          <a:cs typeface="Calibri"/>
                        </a:rPr>
                        <a:t>th</a:t>
                      </a:r>
                      <a:r>
                        <a:rPr lang="en-US" sz="1500" baseline="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142" baseline="0" dirty="0" smtClean="0">
                          <a:latin typeface="+mn-lt"/>
                          <a:cs typeface="Calibri"/>
                        </a:rPr>
                        <a:t> Feb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,</a:t>
                      </a:r>
                      <a:r>
                        <a:rPr lang="en-US" sz="1500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2025</a:t>
                      </a:r>
                      <a:endParaRPr lang="en-US" sz="1500" dirty="0" smtClean="0">
                        <a:latin typeface="+mn-lt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500" dirty="0" smtClean="0">
                          <a:latin typeface="+mn-lt"/>
                          <a:cs typeface="Calibri"/>
                        </a:rPr>
                        <a:t>Time:</a:t>
                      </a:r>
                      <a:r>
                        <a:rPr lang="en-US" sz="1500" spc="-35" dirty="0" smtClean="0">
                          <a:latin typeface="+mn-lt"/>
                          <a:cs typeface="Calibri"/>
                        </a:rPr>
                        <a:t> 02:00</a:t>
                      </a:r>
                      <a:r>
                        <a:rPr lang="en-US" sz="1500" spc="-20" dirty="0" smtClean="0">
                          <a:latin typeface="+mn-lt"/>
                          <a:cs typeface="Calibri"/>
                        </a:rPr>
                        <a:t> PM-</a:t>
                      </a:r>
                      <a:r>
                        <a:rPr lang="en-US" sz="1500" dirty="0" smtClean="0">
                          <a:latin typeface="+mn-lt"/>
                          <a:cs typeface="Calibri"/>
                        </a:rPr>
                        <a:t>04:00</a:t>
                      </a:r>
                      <a:r>
                        <a:rPr lang="en-US" sz="15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500" spc="-25" dirty="0" smtClean="0">
                          <a:latin typeface="+mn-lt"/>
                          <a:cs typeface="Calibri"/>
                        </a:rPr>
                        <a:t>PM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535922"/>
            <a:ext cx="6606540" cy="13700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6858000" cy="9906000"/>
            <a:chOff x="0" y="0"/>
            <a:chExt cx="6858000" cy="9906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175" y="0"/>
              <a:ext cx="6592824" cy="14630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7432"/>
              <a:ext cx="6858000" cy="987856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-165100" y="11938"/>
            <a:ext cx="6987540" cy="9612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Methodology</a:t>
            </a:r>
            <a:endParaRPr sz="1800">
              <a:latin typeface="Calibri"/>
              <a:cs typeface="Calibri"/>
            </a:endParaRPr>
          </a:p>
          <a:p>
            <a:pPr marL="451484" indent="-28638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451484" algn="l"/>
              </a:tabLst>
            </a:pPr>
            <a:r>
              <a:rPr sz="1500" dirty="0">
                <a:latin typeface="Calibri"/>
                <a:cs typeface="Calibri"/>
              </a:rPr>
              <a:t>Online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live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classes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by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eminent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experts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from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reputed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organizations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country</a:t>
            </a:r>
            <a:endParaRPr sz="1500">
              <a:latin typeface="Calibri"/>
              <a:cs typeface="Calibri"/>
            </a:endParaRPr>
          </a:p>
          <a:p>
            <a:pPr marL="451484" indent="-286385">
              <a:lnSpc>
                <a:spcPct val="100000"/>
              </a:lnSpc>
              <a:buFont typeface="Arial MT"/>
              <a:buChar char="•"/>
              <a:tabLst>
                <a:tab pos="451484" algn="l"/>
              </a:tabLst>
            </a:pPr>
            <a:r>
              <a:rPr sz="1500" spc="-10" dirty="0">
                <a:latin typeface="Calibri"/>
                <a:cs typeface="Calibri"/>
              </a:rPr>
              <a:t>Participatory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discussion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with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Q&amp;A</a:t>
            </a:r>
            <a:endParaRPr sz="1500">
              <a:latin typeface="Calibri"/>
              <a:cs typeface="Calibri"/>
            </a:endParaRPr>
          </a:p>
          <a:p>
            <a:pPr marL="451484" indent="-286385">
              <a:lnSpc>
                <a:spcPct val="100000"/>
              </a:lnSpc>
              <a:buFont typeface="Arial MT"/>
              <a:buChar char="•"/>
              <a:tabLst>
                <a:tab pos="451484" algn="l"/>
              </a:tabLst>
            </a:pPr>
            <a:r>
              <a:rPr sz="1500" spc="-10" dirty="0">
                <a:latin typeface="Calibri"/>
                <a:cs typeface="Calibri"/>
              </a:rPr>
              <a:t>Demonstrations</a:t>
            </a:r>
            <a:endParaRPr sz="1500">
              <a:latin typeface="Calibri"/>
              <a:cs typeface="Calibri"/>
            </a:endParaRPr>
          </a:p>
          <a:p>
            <a:pPr marL="451484" indent="-286385">
              <a:lnSpc>
                <a:spcPct val="100000"/>
              </a:lnSpc>
              <a:buFont typeface="Arial MT"/>
              <a:buChar char="•"/>
              <a:tabLst>
                <a:tab pos="451484" algn="l"/>
              </a:tabLst>
            </a:pPr>
            <a:r>
              <a:rPr sz="1500" spc="-10" dirty="0">
                <a:latin typeface="Calibri"/>
                <a:cs typeface="Calibri"/>
              </a:rPr>
              <a:t>Exercises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data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analysis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sessions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using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SPSS</a:t>
            </a:r>
            <a:endParaRPr sz="1500">
              <a:latin typeface="Calibri"/>
              <a:cs typeface="Calibri"/>
            </a:endParaRPr>
          </a:p>
          <a:p>
            <a:pPr marL="451484" indent="-286385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451484" algn="l"/>
              </a:tabLst>
            </a:pPr>
            <a:r>
              <a:rPr sz="1500" dirty="0">
                <a:latin typeface="Calibri"/>
                <a:cs typeface="Calibri"/>
              </a:rPr>
              <a:t>Study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materials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such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as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ppt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&amp;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recordings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all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sessions</a:t>
            </a:r>
            <a:endParaRPr sz="15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  <a:spcBef>
                <a:spcPts val="1764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Nature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Participants</a:t>
            </a:r>
            <a:endParaRPr sz="1800">
              <a:latin typeface="Calibri"/>
              <a:cs typeface="Calibri"/>
            </a:endParaRPr>
          </a:p>
          <a:p>
            <a:pPr marL="165100" marR="775335" indent="85090">
              <a:lnSpc>
                <a:spcPct val="100000"/>
              </a:lnSpc>
              <a:spcBef>
                <a:spcPts val="25"/>
              </a:spcBef>
            </a:pPr>
            <a:r>
              <a:rPr sz="1500" spc="-10" dirty="0">
                <a:latin typeface="Calibri"/>
                <a:cs typeface="Calibri"/>
              </a:rPr>
              <a:t>Faculties,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research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scholars,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medical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students,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post-</a:t>
            </a:r>
            <a:r>
              <a:rPr sz="1500" dirty="0">
                <a:latin typeface="Calibri"/>
                <a:cs typeface="Calibri"/>
              </a:rPr>
              <a:t>doctoral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fellows, industry professionals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UG,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PG</a:t>
            </a:r>
            <a:r>
              <a:rPr sz="1500" spc="-10" dirty="0">
                <a:latin typeface="Calibri"/>
                <a:cs typeface="Calibri"/>
              </a:rPr>
              <a:t> students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etc.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500">
              <a:latin typeface="Calibri"/>
              <a:cs typeface="Calibri"/>
            </a:endParaRPr>
          </a:p>
          <a:p>
            <a:pPr marL="384175">
              <a:lnSpc>
                <a:spcPct val="100000"/>
              </a:lnSpc>
            </a:pP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Duration &amp;Time</a:t>
            </a:r>
            <a:endParaRPr sz="1800">
              <a:latin typeface="Calibri"/>
              <a:cs typeface="Calibri"/>
            </a:endParaRPr>
          </a:p>
          <a:p>
            <a:pPr marL="250190">
              <a:lnSpc>
                <a:spcPct val="100000"/>
              </a:lnSpc>
              <a:spcBef>
                <a:spcPts val="25"/>
              </a:spcBef>
            </a:pPr>
            <a:r>
              <a:rPr sz="1500" dirty="0">
                <a:latin typeface="Calibri"/>
                <a:cs typeface="Calibri"/>
              </a:rPr>
              <a:t>One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Week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>
                <a:latin typeface="Calibri"/>
                <a:cs typeface="Calibri"/>
              </a:rPr>
              <a:t>(</a:t>
            </a:r>
            <a:r>
              <a:rPr sz="1500" smtClean="0">
                <a:latin typeface="Calibri"/>
                <a:cs typeface="Calibri"/>
              </a:rPr>
              <a:t>2</a:t>
            </a:r>
            <a:r>
              <a:rPr lang="en-IN" sz="1500" dirty="0" smtClean="0">
                <a:latin typeface="Calibri"/>
                <a:cs typeface="Calibri"/>
              </a:rPr>
              <a:t>1</a:t>
            </a:r>
            <a:r>
              <a:rPr lang="en-IN" sz="1500" baseline="30000" dirty="0" smtClean="0">
                <a:latin typeface="Calibri"/>
                <a:cs typeface="Calibri"/>
              </a:rPr>
              <a:t>st</a:t>
            </a:r>
            <a:r>
              <a:rPr lang="en-IN" sz="1500" dirty="0" smtClean="0">
                <a:latin typeface="Calibri"/>
                <a:cs typeface="Calibri"/>
              </a:rPr>
              <a:t> </a:t>
            </a:r>
            <a:r>
              <a:rPr sz="1500" spc="592" baseline="25000" smtClean="0">
                <a:latin typeface="Calibri"/>
                <a:cs typeface="Calibri"/>
              </a:rPr>
              <a:t> </a:t>
            </a:r>
            <a:r>
              <a:rPr sz="1500" spc="-10" smtClean="0">
                <a:latin typeface="Calibri"/>
                <a:cs typeface="Calibri"/>
              </a:rPr>
              <a:t>-</a:t>
            </a:r>
            <a:r>
              <a:rPr lang="en-IN" sz="1500" spc="-10" dirty="0" smtClean="0">
                <a:latin typeface="Calibri"/>
                <a:cs typeface="Calibri"/>
              </a:rPr>
              <a:t>27</a:t>
            </a:r>
            <a:r>
              <a:rPr lang="en-IN" sz="1500" spc="-10" baseline="30000" dirty="0" smtClean="0">
                <a:latin typeface="Calibri"/>
                <a:cs typeface="Calibri"/>
              </a:rPr>
              <a:t>th</a:t>
            </a:r>
            <a:r>
              <a:rPr lang="en-IN" sz="1500" spc="-10" dirty="0" smtClean="0">
                <a:latin typeface="Calibri"/>
                <a:cs typeface="Calibri"/>
              </a:rPr>
              <a:t> February</a:t>
            </a:r>
            <a:r>
              <a:rPr sz="1500" smtClean="0">
                <a:latin typeface="Calibri"/>
                <a:cs typeface="Calibri"/>
              </a:rPr>
              <a:t>,</a:t>
            </a:r>
            <a:r>
              <a:rPr sz="1500" spc="-35" smtClean="0">
                <a:latin typeface="Calibri"/>
                <a:cs typeface="Calibri"/>
              </a:rPr>
              <a:t> </a:t>
            </a:r>
            <a:r>
              <a:rPr sz="1500" spc="-10" smtClean="0">
                <a:latin typeface="Calibri"/>
                <a:cs typeface="Calibri"/>
              </a:rPr>
              <a:t>202</a:t>
            </a:r>
            <a:r>
              <a:rPr lang="en-IN" sz="1500" spc="-10" dirty="0" smtClean="0">
                <a:latin typeface="Calibri"/>
                <a:cs typeface="Calibri"/>
              </a:rPr>
              <a:t>5</a:t>
            </a:r>
            <a:r>
              <a:rPr sz="1500" spc="-10" smtClean="0">
                <a:latin typeface="Calibri"/>
                <a:cs typeface="Calibri"/>
              </a:rPr>
              <a:t>)</a:t>
            </a:r>
            <a:endParaRPr sz="1500">
              <a:latin typeface="Calibri"/>
              <a:cs typeface="Calibri"/>
            </a:endParaRPr>
          </a:p>
          <a:p>
            <a:pPr marL="25019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Timing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(02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Hours</a:t>
            </a:r>
            <a:r>
              <a:rPr sz="1500">
                <a:latin typeface="Calibri"/>
                <a:cs typeface="Calibri"/>
              </a:rPr>
              <a:t>):</a:t>
            </a:r>
            <a:r>
              <a:rPr sz="1500" spc="-40">
                <a:latin typeface="Calibri"/>
                <a:cs typeface="Calibri"/>
              </a:rPr>
              <a:t> </a:t>
            </a:r>
            <a:r>
              <a:rPr sz="1500" smtClean="0">
                <a:latin typeface="Calibri"/>
                <a:cs typeface="Calibri"/>
              </a:rPr>
              <a:t>0</a:t>
            </a:r>
            <a:r>
              <a:rPr lang="en-IN" sz="1500" dirty="0" smtClean="0">
                <a:latin typeface="Calibri"/>
                <a:cs typeface="Calibri"/>
              </a:rPr>
              <a:t>2:00 </a:t>
            </a:r>
            <a:r>
              <a:rPr sz="1500" spc="-25" smtClean="0">
                <a:latin typeface="Calibri"/>
                <a:cs typeface="Calibri"/>
              </a:rPr>
              <a:t>PM-</a:t>
            </a:r>
            <a:r>
              <a:rPr sz="1500" smtClean="0">
                <a:latin typeface="Calibri"/>
                <a:cs typeface="Calibri"/>
              </a:rPr>
              <a:t>0</a:t>
            </a:r>
            <a:r>
              <a:rPr lang="en-IN" sz="1500" dirty="0" smtClean="0">
                <a:latin typeface="Calibri"/>
                <a:cs typeface="Calibri"/>
              </a:rPr>
              <a:t>4:00</a:t>
            </a:r>
            <a:r>
              <a:rPr sz="1500" smtClean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PM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"/>
              <a:cs typeface="Calibri"/>
            </a:endParaRPr>
          </a:p>
          <a:p>
            <a:pPr marL="2497455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Registration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Process: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ct val="100000"/>
              </a:lnSpc>
            </a:pP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Step-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I:</a:t>
            </a:r>
            <a:r>
              <a:rPr sz="2000" b="1" spc="45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Fee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Payment:</a:t>
            </a:r>
            <a:endParaRPr sz="1800">
              <a:latin typeface="Calibri"/>
              <a:cs typeface="Calibri"/>
            </a:endParaRPr>
          </a:p>
          <a:p>
            <a:pPr marL="497840" lvl="1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97840" algn="l"/>
              </a:tabLst>
            </a:pPr>
            <a:r>
              <a:rPr sz="1800" b="1" spc="-10" dirty="0">
                <a:latin typeface="Calibri"/>
                <a:cs typeface="Calibri"/>
              </a:rPr>
              <a:t>Registration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Fee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>
                <a:latin typeface="Calibri"/>
                <a:cs typeface="Calibri"/>
              </a:rPr>
              <a:t>for</a:t>
            </a:r>
            <a:r>
              <a:rPr sz="1800" b="1" spc="-50">
                <a:latin typeface="Calibri"/>
                <a:cs typeface="Calibri"/>
              </a:rPr>
              <a:t> </a:t>
            </a:r>
            <a:r>
              <a:rPr lang="en-IN" b="1" spc="-50" dirty="0" smtClean="0">
                <a:latin typeface="Calibri"/>
                <a:cs typeface="Calibri"/>
              </a:rPr>
              <a:t>SGT </a:t>
            </a:r>
            <a:r>
              <a:rPr sz="1800" b="1" smtClean="0">
                <a:latin typeface="Calibri"/>
                <a:cs typeface="Calibri"/>
              </a:rPr>
              <a:t>students</a:t>
            </a:r>
            <a:r>
              <a:rPr sz="1800" b="1" spc="325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=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Rs</a:t>
            </a:r>
            <a:r>
              <a:rPr sz="1800" b="1">
                <a:latin typeface="Calibri"/>
                <a:cs typeface="Calibri"/>
              </a:rPr>
              <a:t>.</a:t>
            </a:r>
            <a:r>
              <a:rPr sz="1800" b="1" spc="-30">
                <a:latin typeface="Calibri"/>
                <a:cs typeface="Calibri"/>
              </a:rPr>
              <a:t> </a:t>
            </a:r>
            <a:r>
              <a:rPr lang="en-IN" b="1" spc="-10" dirty="0">
                <a:latin typeface="Calibri"/>
                <a:cs typeface="Calibri"/>
              </a:rPr>
              <a:t>3</a:t>
            </a:r>
            <a:r>
              <a:rPr sz="1800" b="1" spc="-10" smtClean="0">
                <a:latin typeface="Calibri"/>
                <a:cs typeface="Calibri"/>
              </a:rPr>
              <a:t>00</a:t>
            </a:r>
            <a:r>
              <a:rPr sz="1800" b="1" spc="-10" dirty="0">
                <a:latin typeface="Calibri"/>
                <a:cs typeface="Calibri"/>
              </a:rPr>
              <a:t>/-</a:t>
            </a:r>
            <a:endParaRPr sz="18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  <a:spcBef>
                <a:spcPts val="216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Payment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link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1800" b="1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b="1" spc="-40" dirty="0" smtClean="0">
                <a:solidFill>
                  <a:srgbClr val="FF0000"/>
                </a:solidFill>
                <a:latin typeface="Calibri"/>
                <a:cs typeface="Calibri"/>
              </a:rPr>
              <a:t>SGT </a:t>
            </a:r>
            <a:r>
              <a:rPr sz="1800" b="1" spc="-10" smtClean="0">
                <a:solidFill>
                  <a:srgbClr val="FF0000"/>
                </a:solidFill>
                <a:latin typeface="Calibri"/>
                <a:cs typeface="Calibri"/>
              </a:rPr>
              <a:t>students</a:t>
            </a:r>
            <a:endParaRPr sz="1800">
              <a:latin typeface="Calibri"/>
              <a:cs typeface="Calibri"/>
            </a:endParaRPr>
          </a:p>
          <a:p>
            <a:pPr marR="252095" algn="ctr">
              <a:lnSpc>
                <a:spcPct val="100000"/>
              </a:lnSpc>
              <a:spcBef>
                <a:spcPts val="2165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https://pmny.in/SIUlJHmykxd3</a:t>
            </a:r>
            <a:endParaRPr sz="1800">
              <a:latin typeface="Calibri"/>
              <a:cs typeface="Calibri"/>
            </a:endParaRPr>
          </a:p>
          <a:p>
            <a:pPr marL="444500" lvl="1" indent="-227965">
              <a:spcBef>
                <a:spcPts val="1800"/>
              </a:spcBef>
              <a:buFontTx/>
              <a:buAutoNum type="arabicPeriod" startAt="2"/>
              <a:tabLst>
                <a:tab pos="444500" algn="l"/>
              </a:tabLst>
            </a:pPr>
            <a:r>
              <a:rPr lang="en-IN" sz="1800" b="1" spc="-10" dirty="0" smtClean="0">
                <a:latin typeface="Calibri"/>
                <a:cs typeface="Calibri"/>
              </a:rPr>
              <a:t> </a:t>
            </a:r>
            <a:r>
              <a:rPr lang="en-US" sz="1800" b="1" spc="-10" dirty="0" smtClean="0">
                <a:latin typeface="Calibri"/>
                <a:cs typeface="Calibri"/>
              </a:rPr>
              <a:t>Registration</a:t>
            </a:r>
            <a:r>
              <a:rPr lang="en-US" sz="1800" b="1" spc="-40" dirty="0" smtClean="0">
                <a:latin typeface="Calibri"/>
                <a:cs typeface="Calibri"/>
              </a:rPr>
              <a:t> </a:t>
            </a:r>
            <a:r>
              <a:rPr lang="en-US" sz="1800" b="1" dirty="0" smtClean="0">
                <a:latin typeface="Calibri"/>
                <a:cs typeface="Calibri"/>
              </a:rPr>
              <a:t>Fee</a:t>
            </a:r>
            <a:r>
              <a:rPr lang="en-US" sz="1800" b="1" spc="-35" dirty="0" smtClean="0">
                <a:latin typeface="Calibri"/>
                <a:cs typeface="Calibri"/>
              </a:rPr>
              <a:t> </a:t>
            </a:r>
            <a:r>
              <a:rPr lang="en-US" sz="1800" b="1" dirty="0" smtClean="0">
                <a:latin typeface="Calibri"/>
                <a:cs typeface="Calibri"/>
              </a:rPr>
              <a:t>for</a:t>
            </a:r>
            <a:r>
              <a:rPr lang="en-US" sz="1800" b="1" spc="-50" dirty="0" smtClean="0">
                <a:latin typeface="Calibri"/>
                <a:cs typeface="Calibri"/>
              </a:rPr>
              <a:t> </a:t>
            </a:r>
            <a:r>
              <a:rPr lang="en-US" b="1" spc="-50" dirty="0" smtClean="0">
                <a:latin typeface="Calibri"/>
                <a:cs typeface="Calibri"/>
              </a:rPr>
              <a:t>SGT </a:t>
            </a:r>
            <a:r>
              <a:rPr lang="en-US" b="1" spc="-50" dirty="0">
                <a:latin typeface="Calibri"/>
                <a:cs typeface="Calibri"/>
              </a:rPr>
              <a:t> </a:t>
            </a:r>
            <a:r>
              <a:rPr lang="en-US" b="1" spc="-50" dirty="0" smtClean="0">
                <a:latin typeface="Calibri"/>
                <a:cs typeface="Calibri"/>
              </a:rPr>
              <a:t>Faculties </a:t>
            </a:r>
            <a:r>
              <a:rPr lang="en-US" sz="1800" b="1" spc="325" dirty="0" smtClean="0">
                <a:latin typeface="Calibri"/>
                <a:cs typeface="Calibri"/>
              </a:rPr>
              <a:t> </a:t>
            </a:r>
            <a:r>
              <a:rPr lang="en-US" sz="1800" b="1" dirty="0" smtClean="0">
                <a:latin typeface="Calibri"/>
                <a:cs typeface="Calibri"/>
              </a:rPr>
              <a:t>=</a:t>
            </a:r>
            <a:r>
              <a:rPr lang="en-US" sz="1800" b="1" spc="-10" dirty="0" smtClean="0">
                <a:latin typeface="Calibri"/>
                <a:cs typeface="Calibri"/>
              </a:rPr>
              <a:t> </a:t>
            </a:r>
            <a:r>
              <a:rPr lang="en-US" sz="1800" b="1" dirty="0" smtClean="0">
                <a:latin typeface="Calibri"/>
                <a:cs typeface="Calibri"/>
              </a:rPr>
              <a:t>Rs.</a:t>
            </a:r>
            <a:r>
              <a:rPr lang="en-US" sz="1800" b="1" spc="-30" dirty="0" smtClean="0">
                <a:latin typeface="Calibri"/>
                <a:cs typeface="Calibri"/>
              </a:rPr>
              <a:t> </a:t>
            </a:r>
            <a:r>
              <a:rPr lang="en-US" sz="1800" b="1" spc="-10" dirty="0">
                <a:latin typeface="Calibri"/>
                <a:cs typeface="Calibri"/>
              </a:rPr>
              <a:t>4</a:t>
            </a:r>
            <a:r>
              <a:rPr lang="en-US" sz="1800" b="1" spc="-10" dirty="0" smtClean="0">
                <a:latin typeface="Calibri"/>
                <a:cs typeface="Calibri"/>
              </a:rPr>
              <a:t>00/-</a:t>
            </a:r>
          </a:p>
          <a:p>
            <a:pPr marL="444500" lvl="1" indent="-227965">
              <a:spcBef>
                <a:spcPts val="1800"/>
              </a:spcBef>
              <a:tabLst>
                <a:tab pos="444500" algn="l"/>
              </a:tabLst>
            </a:pPr>
            <a:r>
              <a:rPr lang="en-US" sz="1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Payment</a:t>
            </a:r>
            <a:r>
              <a:rPr lang="en-US" sz="1800" b="1" spc="-6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cs typeface="Calibri"/>
              </a:rPr>
              <a:t>link</a:t>
            </a:r>
            <a:r>
              <a:rPr lang="en-US" sz="1800" b="1" spc="-4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lang="en-US" sz="1800" b="1" spc="-4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b="1" spc="-40" dirty="0" smtClean="0">
                <a:solidFill>
                  <a:srgbClr val="FF0000"/>
                </a:solidFill>
                <a:latin typeface="Calibri"/>
                <a:cs typeface="Calibri"/>
              </a:rPr>
              <a:t>SGT Faculties</a:t>
            </a:r>
            <a:endParaRPr lang="en-US" sz="1800" dirty="0" smtClean="0">
              <a:latin typeface="Calibri"/>
              <a:cs typeface="Calibri"/>
            </a:endParaRPr>
          </a:p>
          <a:p>
            <a:pPr marL="444500" lvl="1" indent="-227965">
              <a:spcBef>
                <a:spcPts val="1800"/>
              </a:spcBef>
              <a:tabLst>
                <a:tab pos="444500" algn="l"/>
              </a:tabLst>
            </a:pPr>
            <a:endParaRPr lang="en-IN" sz="1800" b="1" spc="-10" dirty="0" smtClean="0">
              <a:latin typeface="Calibri"/>
              <a:cs typeface="Calibri"/>
            </a:endParaRPr>
          </a:p>
          <a:p>
            <a:pPr marL="444500" lvl="1" indent="-227965">
              <a:lnSpc>
                <a:spcPct val="100000"/>
              </a:lnSpc>
              <a:spcBef>
                <a:spcPts val="1800"/>
              </a:spcBef>
              <a:tabLst>
                <a:tab pos="444500" algn="l"/>
              </a:tabLst>
            </a:pPr>
            <a:r>
              <a:rPr lang="en-IN" sz="1800" b="1" spc="-10" dirty="0" smtClean="0">
                <a:latin typeface="Calibri"/>
                <a:cs typeface="Calibri"/>
              </a:rPr>
              <a:t>3. </a:t>
            </a:r>
            <a:r>
              <a:rPr sz="1800" b="1" spc="-10" smtClean="0">
                <a:latin typeface="Calibri"/>
                <a:cs typeface="Calibri"/>
              </a:rPr>
              <a:t>Registration</a:t>
            </a:r>
            <a:r>
              <a:rPr sz="1800" b="1" spc="-45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Fee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>
                <a:latin typeface="Calibri"/>
                <a:cs typeface="Calibri"/>
              </a:rPr>
              <a:t>for</a:t>
            </a:r>
            <a:r>
              <a:rPr sz="1800" b="1" spc="5">
                <a:latin typeface="Calibri"/>
                <a:cs typeface="Calibri"/>
              </a:rPr>
              <a:t> </a:t>
            </a:r>
            <a:r>
              <a:rPr lang="en-IN" sz="1800" b="1" spc="5" dirty="0" smtClean="0">
                <a:latin typeface="Calibri"/>
                <a:cs typeface="Calibri"/>
              </a:rPr>
              <a:t> all candidates other than SGT University </a:t>
            </a:r>
            <a:r>
              <a:rPr sz="1800" smtClean="0">
                <a:latin typeface="Calibri"/>
                <a:cs typeface="Calibri"/>
              </a:rPr>
              <a:t>=</a:t>
            </a:r>
            <a:r>
              <a:rPr sz="1800" spc="-10" smtClean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Rs.</a:t>
            </a:r>
            <a:r>
              <a:rPr sz="1800" spc="-10" dirty="0">
                <a:latin typeface="Calibri"/>
                <a:cs typeface="Calibri"/>
              </a:rPr>
              <a:t> 600/-</a:t>
            </a:r>
            <a:endParaRPr sz="1800">
              <a:latin typeface="Calibri"/>
              <a:cs typeface="Calibri"/>
            </a:endParaRPr>
          </a:p>
          <a:p>
            <a:pPr marL="1893570" marR="1181735" indent="-1623695">
              <a:lnSpc>
                <a:spcPts val="4320"/>
              </a:lnSpc>
              <a:spcBef>
                <a:spcPts val="505"/>
              </a:spcBef>
            </a:pPr>
            <a:r>
              <a:rPr sz="1800" b="1" spc="-10" smtClean="0">
                <a:solidFill>
                  <a:srgbClr val="FF0000"/>
                </a:solidFill>
                <a:latin typeface="Calibri"/>
                <a:cs typeface="Calibri"/>
              </a:rPr>
              <a:t>Payment</a:t>
            </a:r>
            <a:r>
              <a:rPr sz="1800" b="1" spc="-6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mtClean="0">
                <a:solidFill>
                  <a:srgbClr val="FF0000"/>
                </a:solidFill>
                <a:latin typeface="Calibri"/>
                <a:cs typeface="Calibri"/>
              </a:rPr>
              <a:t>link</a:t>
            </a:r>
            <a:r>
              <a:rPr sz="1800" b="1" spc="-25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b="1" spc="-10" dirty="0">
                <a:solidFill>
                  <a:srgbClr val="FF0000"/>
                </a:solidFill>
                <a:latin typeface="Calibri"/>
                <a:cs typeface="Calibri"/>
              </a:rPr>
              <a:t>for  all candidates other than SGT University </a:t>
            </a:r>
            <a:r>
              <a:rPr sz="1800" b="1" u="sng" spc="-1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https</a:t>
            </a: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://pmny.in/NrfJCavnwAwU</a:t>
            </a:r>
            <a:endParaRPr sz="1800">
              <a:latin typeface="Calibri"/>
              <a:cs typeface="Calibri"/>
            </a:endParaRPr>
          </a:p>
          <a:p>
            <a:pPr marL="256540">
              <a:lnSpc>
                <a:spcPct val="100000"/>
              </a:lnSpc>
              <a:spcBef>
                <a:spcPts val="1920"/>
              </a:spcBef>
            </a:pPr>
            <a:r>
              <a:rPr sz="1500" spc="-10" smtClean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4884" y="141731"/>
            <a:ext cx="6643370" cy="2324100"/>
            <a:chOff x="214884" y="141731"/>
            <a:chExt cx="6643370" cy="2324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464" y="141731"/>
              <a:ext cx="6574535" cy="6675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884" y="303276"/>
              <a:ext cx="6643116" cy="216255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96616" y="283209"/>
            <a:ext cx="1922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/>
              <a:t>Workshop</a:t>
            </a:r>
            <a:r>
              <a:rPr sz="2400" spc="-85" dirty="0"/>
              <a:t> </a:t>
            </a:r>
            <a:r>
              <a:rPr sz="2400" spc="-20" dirty="0"/>
              <a:t>Rule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13766" y="1060145"/>
            <a:ext cx="5937885" cy="138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55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0000"/>
                </a:solidFill>
                <a:latin typeface="Calibri"/>
                <a:cs typeface="Calibri"/>
              </a:rPr>
              <a:t>Highlights</a:t>
            </a:r>
            <a:r>
              <a:rPr sz="15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5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5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FF0000"/>
                </a:solidFill>
                <a:latin typeface="Calibri"/>
                <a:cs typeface="Calibri"/>
              </a:rPr>
              <a:t>Workshop-</a:t>
            </a:r>
            <a:endParaRPr sz="1500">
              <a:latin typeface="Calibri"/>
              <a:cs typeface="Calibri"/>
            </a:endParaRPr>
          </a:p>
          <a:p>
            <a:pPr marL="188595" indent="-175895">
              <a:lnSpc>
                <a:spcPts val="1755"/>
              </a:lnSpc>
              <a:buAutoNum type="arabicPeriod"/>
              <a:tabLst>
                <a:tab pos="188595" algn="l"/>
              </a:tabLst>
            </a:pPr>
            <a:r>
              <a:rPr sz="1500" spc="-25" dirty="0">
                <a:latin typeface="Calibri"/>
                <a:cs typeface="Calibri"/>
              </a:rPr>
              <a:t>Registered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participants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will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get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30" dirty="0">
                <a:latin typeface="Calibri"/>
                <a:cs typeface="Calibri"/>
              </a:rPr>
              <a:t>e-</a:t>
            </a:r>
            <a:r>
              <a:rPr sz="1500" spc="-10" dirty="0">
                <a:latin typeface="Calibri"/>
                <a:cs typeface="Calibri"/>
              </a:rPr>
              <a:t>certificates</a:t>
            </a:r>
            <a:endParaRPr sz="1500">
              <a:latin typeface="Calibri"/>
              <a:cs typeface="Calibri"/>
            </a:endParaRPr>
          </a:p>
          <a:p>
            <a:pPr marL="12700" marR="5080" indent="173990">
              <a:lnSpc>
                <a:spcPct val="100000"/>
              </a:lnSpc>
              <a:buAutoNum type="arabicPeriod"/>
              <a:tabLst>
                <a:tab pos="186690" algn="l"/>
              </a:tabLst>
            </a:pPr>
            <a:r>
              <a:rPr sz="1500" dirty="0">
                <a:latin typeface="Calibri"/>
                <a:cs typeface="Calibri"/>
              </a:rPr>
              <a:t>Study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material</a:t>
            </a:r>
            <a:r>
              <a:rPr sz="1500" dirty="0">
                <a:latin typeface="Calibri"/>
                <a:cs typeface="Calibri"/>
              </a:rPr>
              <a:t> in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20" dirty="0">
                <a:latin typeface="Calibri"/>
                <a:cs typeface="Calibri"/>
              </a:rPr>
              <a:t> form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>
                <a:latin typeface="Calibri"/>
                <a:cs typeface="Calibri"/>
              </a:rPr>
              <a:t>of</a:t>
            </a:r>
            <a:r>
              <a:rPr sz="1500" spc="-20">
                <a:latin typeface="Calibri"/>
                <a:cs typeface="Calibri"/>
              </a:rPr>
              <a:t> </a:t>
            </a:r>
            <a:r>
              <a:rPr sz="1500" smtClean="0">
                <a:latin typeface="Calibri"/>
                <a:cs typeface="Calibri"/>
              </a:rPr>
              <a:t>video</a:t>
            </a:r>
            <a:r>
              <a:rPr sz="1500" spc="-30" smtClean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recording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all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sessions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will</a:t>
            </a:r>
            <a:r>
              <a:rPr sz="1500" spc="-25" dirty="0">
                <a:latin typeface="Calibri"/>
                <a:cs typeface="Calibri"/>
              </a:rPr>
              <a:t> be </a:t>
            </a:r>
            <a:r>
              <a:rPr sz="1500" spc="-10" dirty="0">
                <a:latin typeface="Calibri"/>
                <a:cs typeface="Calibri"/>
              </a:rPr>
              <a:t>provided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all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registered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participants.</a:t>
            </a:r>
            <a:endParaRPr sz="1500">
              <a:latin typeface="Calibri"/>
              <a:cs typeface="Calibri"/>
            </a:endParaRPr>
          </a:p>
          <a:p>
            <a:pPr marL="186690" indent="-173990">
              <a:lnSpc>
                <a:spcPct val="100000"/>
              </a:lnSpc>
              <a:buAutoNum type="arabicPeriod"/>
              <a:tabLst>
                <a:tab pos="186690" algn="l"/>
              </a:tabLst>
            </a:pPr>
            <a:r>
              <a:rPr sz="1500" b="1" spc="-20" dirty="0">
                <a:latin typeface="Calibri"/>
                <a:cs typeface="Calibri"/>
              </a:rPr>
              <a:t>Workshop </a:t>
            </a:r>
            <a:r>
              <a:rPr sz="1500" dirty="0">
                <a:latin typeface="Calibri"/>
                <a:cs typeface="Calibri"/>
              </a:rPr>
              <a:t>by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Subject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Experts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from</a:t>
            </a:r>
            <a:r>
              <a:rPr sz="1500" spc="204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reputed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Institute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&amp;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Universities</a:t>
            </a:r>
            <a:endParaRPr sz="1500">
              <a:latin typeface="Calibri"/>
              <a:cs typeface="Calibri"/>
            </a:endParaRPr>
          </a:p>
          <a:p>
            <a:pPr marL="265430" indent="-252729">
              <a:lnSpc>
                <a:spcPct val="100000"/>
              </a:lnSpc>
              <a:buAutoNum type="arabicPeriod"/>
              <a:tabLst>
                <a:tab pos="265430" algn="l"/>
              </a:tabLst>
            </a:pPr>
            <a:r>
              <a:rPr sz="1500" b="1" dirty="0">
                <a:latin typeface="Calibri"/>
                <a:cs typeface="Calibri"/>
              </a:rPr>
              <a:t>Workshop</a:t>
            </a:r>
            <a:r>
              <a:rPr sz="1500" b="1" spc="2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will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be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on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Zoom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meeting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platform.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4988" y="3061716"/>
            <a:ext cx="6573011" cy="8503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3202" y="3148076"/>
            <a:ext cx="5818505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5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Calibri"/>
                <a:cs typeface="Calibri"/>
              </a:rPr>
              <a:t>further</a:t>
            </a:r>
            <a:r>
              <a:rPr sz="15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Calibri"/>
                <a:cs typeface="Calibri"/>
              </a:rPr>
              <a:t>queries,</a:t>
            </a:r>
            <a:r>
              <a:rPr sz="15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  <a:cs typeface="Calibri"/>
              </a:rPr>
              <a:t>please</a:t>
            </a:r>
            <a:r>
              <a:rPr sz="150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r>
              <a:rPr sz="15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  <a:cs typeface="Calibri"/>
              </a:rPr>
              <a:t>us</a:t>
            </a:r>
            <a:r>
              <a:rPr sz="15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15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b="1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1500" b="1" spc="-3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info@resilientfoundation.in 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182880" marR="5080" indent="-170815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latin typeface="Calibri"/>
                <a:cs typeface="Calibri"/>
              </a:rPr>
              <a:t> </a:t>
            </a:r>
            <a:r>
              <a:rPr sz="1500" b="1" smtClean="0">
                <a:latin typeface="Calibri"/>
                <a:cs typeface="Calibri"/>
              </a:rPr>
              <a:t>or</a:t>
            </a:r>
            <a:r>
              <a:rPr sz="1500" b="1" spc="5" smtClean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call</a:t>
            </a:r>
            <a:r>
              <a:rPr sz="1500" b="1" spc="3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at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spc="-20" dirty="0">
                <a:latin typeface="Calibri"/>
                <a:cs typeface="Calibri"/>
              </a:rPr>
              <a:t>+91-</a:t>
            </a:r>
            <a:r>
              <a:rPr sz="1500" b="1" spc="-10" dirty="0">
                <a:latin typeface="Calibri"/>
                <a:cs typeface="Calibri"/>
              </a:rPr>
              <a:t>8840112492.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8638030"/>
            <a:ext cx="6638544" cy="12679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4884" y="4366259"/>
            <a:ext cx="6643116" cy="62026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76174" y="4452569"/>
            <a:ext cx="33375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0000"/>
                </a:solidFill>
                <a:latin typeface="Calibri"/>
                <a:cs typeface="Calibri"/>
              </a:rPr>
              <a:t>Last</a:t>
            </a:r>
            <a:r>
              <a:rPr sz="15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FF0000"/>
                </a:solidFill>
                <a:latin typeface="Calibri"/>
                <a:cs typeface="Calibri"/>
              </a:rPr>
              <a:t>Date</a:t>
            </a:r>
            <a:r>
              <a:rPr sz="15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5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FF0000"/>
                </a:solidFill>
                <a:latin typeface="Calibri"/>
                <a:cs typeface="Calibri"/>
              </a:rPr>
              <a:t>Registration:</a:t>
            </a:r>
            <a:r>
              <a:rPr sz="1500" b="1" spc="2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00" b="1">
                <a:solidFill>
                  <a:srgbClr val="404040"/>
                </a:solidFill>
                <a:latin typeface="Calibri"/>
                <a:cs typeface="Calibri"/>
              </a:rPr>
              <a:t>20</a:t>
            </a:r>
            <a:r>
              <a:rPr sz="1500" b="1" baseline="25000">
                <a:solidFill>
                  <a:srgbClr val="404040"/>
                </a:solidFill>
                <a:latin typeface="Calibri"/>
                <a:cs typeface="Calibri"/>
              </a:rPr>
              <a:t>th</a:t>
            </a:r>
            <a:r>
              <a:rPr sz="1500" b="1" spc="532" baseline="2500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IN" sz="1500" b="1" spc="-10" baseline="25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IN" sz="1500" b="1" spc="-10" dirty="0" smtClean="0">
                <a:solidFill>
                  <a:srgbClr val="404040"/>
                </a:solidFill>
                <a:latin typeface="Calibri"/>
                <a:cs typeface="Calibri"/>
              </a:rPr>
              <a:t> Feb,  </a:t>
            </a:r>
            <a:r>
              <a:rPr sz="1500" b="1" spc="-20" smtClean="0">
                <a:solidFill>
                  <a:srgbClr val="404040"/>
                </a:solidFill>
                <a:latin typeface="Calibri"/>
                <a:cs typeface="Calibri"/>
              </a:rPr>
              <a:t>202</a:t>
            </a:r>
            <a:r>
              <a:rPr lang="en-IN" sz="1500" b="1" spc="-20" dirty="0" smtClean="0">
                <a:solidFill>
                  <a:srgbClr val="404040"/>
                </a:solidFill>
                <a:latin typeface="Calibri"/>
                <a:cs typeface="Calibri"/>
              </a:rPr>
              <a:t>5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6115"/>
            <a:ext cx="6786880" cy="9740265"/>
            <a:chOff x="0" y="166115"/>
            <a:chExt cx="6786880" cy="974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9888" y="685799"/>
              <a:ext cx="1586484" cy="1219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6115"/>
              <a:ext cx="5215128" cy="97398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-507" y="201930"/>
            <a:ext cx="5164455" cy="9145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184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 MT"/>
                <a:cs typeface="Arial MT"/>
              </a:rPr>
              <a:t>About</a:t>
            </a:r>
            <a:r>
              <a:rPr sz="18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0000"/>
                </a:solidFill>
                <a:latin typeface="Arial MT"/>
                <a:cs typeface="Arial MT"/>
              </a:rPr>
              <a:t>Resource</a:t>
            </a:r>
            <a:r>
              <a:rPr sz="180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 MT"/>
                <a:cs typeface="Arial MT"/>
              </a:rPr>
              <a:t>Persons</a:t>
            </a:r>
            <a:endParaRPr sz="1800">
              <a:latin typeface="Arial MT"/>
              <a:cs typeface="Arial MT"/>
            </a:endParaRPr>
          </a:p>
          <a:p>
            <a:pPr marL="27940" marR="127000" algn="just">
              <a:lnSpc>
                <a:spcPct val="100000"/>
              </a:lnSpc>
              <a:spcBef>
                <a:spcPts val="1000"/>
              </a:spcBef>
            </a:pP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Dr.</a:t>
            </a:r>
            <a:r>
              <a:rPr sz="1300" b="1" spc="1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S.</a:t>
            </a:r>
            <a:r>
              <a:rPr sz="13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K.</a:t>
            </a:r>
            <a:r>
              <a:rPr sz="1300" b="1" spc="1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Yadav</a:t>
            </a:r>
            <a:r>
              <a:rPr sz="1300" b="1" spc="1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14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currently</a:t>
            </a:r>
            <a:r>
              <a:rPr sz="1300" spc="12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working</a:t>
            </a:r>
            <a:r>
              <a:rPr sz="1300" spc="13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as</a:t>
            </a:r>
            <a:r>
              <a:rPr sz="1300" spc="13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Associate</a:t>
            </a:r>
            <a:r>
              <a:rPr sz="1300" spc="14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Professor</a:t>
            </a:r>
            <a:r>
              <a:rPr sz="1300" spc="130" dirty="0">
                <a:latin typeface="Times New Roman"/>
                <a:cs typeface="Times New Roman"/>
              </a:rPr>
              <a:t>  </a:t>
            </a:r>
            <a:r>
              <a:rPr sz="1300" spc="-25" dirty="0">
                <a:latin typeface="Times New Roman"/>
                <a:cs typeface="Times New Roman"/>
              </a:rPr>
              <a:t>at </a:t>
            </a:r>
            <a:r>
              <a:rPr sz="1300" dirty="0">
                <a:latin typeface="Times New Roman"/>
                <a:cs typeface="Times New Roman"/>
              </a:rPr>
              <a:t>Department</a:t>
            </a:r>
            <a:r>
              <a:rPr sz="1300" spc="4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1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Statistics,</a:t>
            </a:r>
            <a:r>
              <a:rPr sz="1300" spc="12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Baba</a:t>
            </a:r>
            <a:r>
              <a:rPr sz="1300" spc="1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saheb</a:t>
            </a:r>
            <a:r>
              <a:rPr sz="1300" spc="1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Bhimrao</a:t>
            </a:r>
            <a:r>
              <a:rPr sz="1300" spc="1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Ambedkar</a:t>
            </a:r>
            <a:r>
              <a:rPr sz="1300" spc="1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University</a:t>
            </a:r>
            <a:r>
              <a:rPr sz="1300" spc="114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(A </a:t>
            </a:r>
            <a:r>
              <a:rPr sz="1300" dirty="0">
                <a:latin typeface="Times New Roman"/>
                <a:cs typeface="Times New Roman"/>
              </a:rPr>
              <a:t>Central</a:t>
            </a:r>
            <a:r>
              <a:rPr sz="1300" spc="10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University),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Lucknow.</a:t>
            </a:r>
            <a:r>
              <a:rPr sz="1300" spc="9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114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did</a:t>
            </a:r>
            <a:r>
              <a:rPr sz="1300" spc="10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10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M.Sc.</a:t>
            </a:r>
            <a:r>
              <a:rPr sz="1300" spc="250" dirty="0">
                <a:latin typeface="Times New Roman"/>
                <a:cs typeface="Times New Roman"/>
              </a:rPr>
              <a:t>  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Ph.D.</a:t>
            </a:r>
            <a:r>
              <a:rPr sz="1300" spc="105" dirty="0">
                <a:latin typeface="Times New Roman"/>
                <a:cs typeface="Times New Roman"/>
              </a:rPr>
              <a:t>  </a:t>
            </a:r>
            <a:r>
              <a:rPr sz="1300" spc="-20" dirty="0">
                <a:latin typeface="Times New Roman"/>
                <a:cs typeface="Times New Roman"/>
              </a:rPr>
              <a:t>from </a:t>
            </a:r>
            <a:r>
              <a:rPr sz="1300" dirty="0">
                <a:latin typeface="Times New Roman"/>
                <a:cs typeface="Times New Roman"/>
              </a:rPr>
              <a:t>Department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3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Statistics,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University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3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Lucknow.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teaching</a:t>
            </a:r>
            <a:r>
              <a:rPr sz="1300" spc="28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and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3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experience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10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years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the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field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2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Statistics.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has </a:t>
            </a:r>
            <a:r>
              <a:rPr sz="1300" dirty="0">
                <a:latin typeface="Times New Roman"/>
                <a:cs typeface="Times New Roman"/>
              </a:rPr>
              <a:t>published</a:t>
            </a:r>
            <a:r>
              <a:rPr sz="1300" spc="9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100</a:t>
            </a:r>
            <a:r>
              <a:rPr sz="1300" spc="245" dirty="0">
                <a:latin typeface="Times New Roman"/>
                <a:cs typeface="Times New Roman"/>
              </a:rPr>
              <a:t>  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9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papers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9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various</a:t>
            </a:r>
            <a:r>
              <a:rPr sz="1300" spc="10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national</a:t>
            </a:r>
            <a:r>
              <a:rPr sz="1300" spc="95" dirty="0">
                <a:latin typeface="Times New Roman"/>
                <a:cs typeface="Times New Roman"/>
              </a:rPr>
              <a:t>  </a:t>
            </a:r>
            <a:r>
              <a:rPr sz="1300" spc="-25" dirty="0">
                <a:latin typeface="Times New Roman"/>
                <a:cs typeface="Times New Roman"/>
              </a:rPr>
              <a:t>and </a:t>
            </a:r>
            <a:r>
              <a:rPr sz="1300" spc="-20" dirty="0">
                <a:latin typeface="Times New Roman"/>
                <a:cs typeface="Times New Roman"/>
              </a:rPr>
              <a:t>international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journals.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b="1" dirty="0">
                <a:solidFill>
                  <a:srgbClr val="FF0000"/>
                </a:solidFill>
                <a:latin typeface="Times New Roman"/>
                <a:cs typeface="Times New Roman"/>
              </a:rPr>
              <a:t>Dr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Gayatri</a:t>
            </a:r>
            <a:r>
              <a:rPr sz="13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Vishwakarma</a:t>
            </a:r>
            <a:r>
              <a:rPr sz="13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 </a:t>
            </a:r>
            <a:r>
              <a:rPr sz="1300" spc="-10" dirty="0">
                <a:latin typeface="Times New Roman"/>
                <a:cs typeface="Times New Roman"/>
              </a:rPr>
              <a:t>experienced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Biostatistician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having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14+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years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post-</a:t>
            </a:r>
            <a:r>
              <a:rPr sz="1300" dirty="0">
                <a:latin typeface="Times New Roman"/>
                <a:cs typeface="Times New Roman"/>
              </a:rPr>
              <a:t>PhD</a:t>
            </a:r>
            <a:r>
              <a:rPr sz="1300" spc="2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work</a:t>
            </a:r>
            <a:r>
              <a:rPr sz="1300" spc="27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experience</a:t>
            </a:r>
            <a:r>
              <a:rPr sz="1300" spc="27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academics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research.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Dr.</a:t>
            </a:r>
            <a:r>
              <a:rPr sz="1300" spc="27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Gayatri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is </a:t>
            </a:r>
            <a:r>
              <a:rPr sz="1300" dirty="0">
                <a:latin typeface="Times New Roman"/>
                <a:cs typeface="Times New Roman"/>
              </a:rPr>
              <a:t>currently</a:t>
            </a:r>
            <a:r>
              <a:rPr sz="1300" spc="3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working</a:t>
            </a:r>
            <a:r>
              <a:rPr sz="1300" spc="3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</a:t>
            </a:r>
            <a:r>
              <a:rPr sz="1300" spc="3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Principal</a:t>
            </a:r>
            <a:r>
              <a:rPr sz="1300" spc="3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Scientist</a:t>
            </a:r>
            <a:r>
              <a:rPr sz="1300" spc="3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3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ZYDUS</a:t>
            </a:r>
            <a:r>
              <a:rPr sz="1300" spc="3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Life</a:t>
            </a:r>
            <a:r>
              <a:rPr sz="1300" spc="3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Sciences,</a:t>
            </a:r>
            <a:r>
              <a:rPr sz="1300" spc="36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Ltd., Ahmedabad,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Gujrat.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She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been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the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Head-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Biostatistics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ISIC,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New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Delhi. </a:t>
            </a:r>
            <a:r>
              <a:rPr sz="1300" dirty="0">
                <a:latin typeface="Times New Roman"/>
                <a:cs typeface="Times New Roman"/>
              </a:rPr>
              <a:t>She</a:t>
            </a:r>
            <a:r>
              <a:rPr sz="1300" spc="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worked</a:t>
            </a:r>
            <a:r>
              <a:rPr sz="1300" spc="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</a:t>
            </a:r>
            <a:r>
              <a:rPr sz="1300" spc="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Biostatistician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with</a:t>
            </a:r>
            <a:r>
              <a:rPr sz="1300" spc="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Department</a:t>
            </a:r>
            <a:r>
              <a:rPr sz="1300" spc="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Rajiv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Gandhi </a:t>
            </a:r>
            <a:r>
              <a:rPr sz="1300" dirty="0">
                <a:latin typeface="Times New Roman"/>
                <a:cs typeface="Times New Roman"/>
              </a:rPr>
              <a:t>Cancer</a:t>
            </a:r>
            <a:r>
              <a:rPr sz="1300" spc="4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Institute,</a:t>
            </a:r>
            <a:r>
              <a:rPr sz="1300" spc="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New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Delhi.</a:t>
            </a:r>
            <a:r>
              <a:rPr sz="1300" spc="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She</a:t>
            </a:r>
            <a:r>
              <a:rPr sz="1300" spc="1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worked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</a:t>
            </a:r>
            <a:r>
              <a:rPr sz="1300" spc="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Visiting</a:t>
            </a:r>
            <a:r>
              <a:rPr sz="1300" spc="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Scientist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5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University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30" dirty="0">
                <a:latin typeface="Times New Roman"/>
                <a:cs typeface="Times New Roman"/>
              </a:rPr>
              <a:t>Texas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Health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Science</a:t>
            </a:r>
            <a:r>
              <a:rPr sz="1300" spc="229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Center,</a:t>
            </a:r>
            <a:r>
              <a:rPr sz="1300" spc="-5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Tyler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TX,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USA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Dr.</a:t>
            </a:r>
            <a:r>
              <a:rPr sz="1300" b="1" spc="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Anup</a:t>
            </a:r>
            <a:r>
              <a:rPr sz="1300" b="1" spc="2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Kumar</a:t>
            </a:r>
            <a:r>
              <a:rPr sz="1300" b="1" spc="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is,</a:t>
            </a:r>
            <a:r>
              <a:rPr sz="1300" spc="2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Associate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Professor,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Department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Biostatistics,</a:t>
            </a:r>
            <a:r>
              <a:rPr sz="1300" spc="204" dirty="0">
                <a:latin typeface="Times New Roman"/>
                <a:cs typeface="Times New Roman"/>
              </a:rPr>
              <a:t> </a:t>
            </a:r>
            <a:r>
              <a:rPr sz="1300" spc="-50" dirty="0">
                <a:latin typeface="Times New Roman"/>
                <a:cs typeface="Times New Roman"/>
              </a:rPr>
              <a:t>&amp; </a:t>
            </a:r>
            <a:r>
              <a:rPr sz="1300" dirty="0">
                <a:latin typeface="Times New Roman"/>
                <a:cs typeface="Times New Roman"/>
              </a:rPr>
              <a:t>Health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Informatics,</a:t>
            </a:r>
            <a:r>
              <a:rPr sz="1300" spc="27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SGPGIMS,</a:t>
            </a:r>
            <a:r>
              <a:rPr sz="1300" spc="27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Lucknow</a:t>
            </a:r>
            <a:r>
              <a:rPr sz="1300" spc="2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completed</a:t>
            </a:r>
            <a:r>
              <a:rPr sz="1300" spc="27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Ph.D.</a:t>
            </a:r>
            <a:r>
              <a:rPr sz="1300" spc="275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from </a:t>
            </a:r>
            <a:r>
              <a:rPr sz="1300" dirty="0">
                <a:latin typeface="Times New Roman"/>
                <a:cs typeface="Times New Roman"/>
              </a:rPr>
              <a:t>Banaras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Hindu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University,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Varanasi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 the</a:t>
            </a:r>
            <a:r>
              <a:rPr sz="1300" spc="3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field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 </a:t>
            </a:r>
            <a:r>
              <a:rPr sz="1300" spc="-10" dirty="0">
                <a:latin typeface="Times New Roman"/>
                <a:cs typeface="Times New Roman"/>
              </a:rPr>
              <a:t>Mathematical Modeling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of </a:t>
            </a:r>
            <a:r>
              <a:rPr sz="1300" dirty="0">
                <a:latin typeface="Times New Roman"/>
                <a:cs typeface="Times New Roman"/>
              </a:rPr>
              <a:t>Human</a:t>
            </a:r>
            <a:r>
              <a:rPr sz="1300" spc="3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Fertility</a:t>
            </a:r>
            <a:r>
              <a:rPr sz="1300" spc="3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3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2012.</a:t>
            </a:r>
            <a:r>
              <a:rPr sz="1300" spc="3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Currently</a:t>
            </a:r>
            <a:r>
              <a:rPr sz="1300" spc="3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3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area</a:t>
            </a:r>
            <a:r>
              <a:rPr sz="1300" spc="3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3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interested</a:t>
            </a:r>
            <a:r>
              <a:rPr sz="1300" spc="3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335" dirty="0">
                <a:latin typeface="Times New Roman"/>
                <a:cs typeface="Times New Roman"/>
              </a:rPr>
              <a:t>  </a:t>
            </a:r>
            <a:r>
              <a:rPr sz="1300" spc="-10" dirty="0">
                <a:latin typeface="Times New Roman"/>
                <a:cs typeface="Times New Roman"/>
              </a:rPr>
              <a:t>Stochastic Modelling,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Big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Data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Analysis,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spc="-30" dirty="0">
                <a:latin typeface="Times New Roman"/>
                <a:cs typeface="Times New Roman"/>
              </a:rPr>
              <a:t>Text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Mining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Biostatistics.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published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2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20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research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articles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reputed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international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204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national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journal.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Dr.</a:t>
            </a:r>
            <a:r>
              <a:rPr sz="1300" b="1" spc="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D.K.Yadav</a:t>
            </a:r>
            <a:r>
              <a:rPr sz="1300" b="1" spc="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290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currently</a:t>
            </a:r>
            <a:r>
              <a:rPr sz="1300" spc="2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working</a:t>
            </a:r>
            <a:r>
              <a:rPr sz="1300" spc="2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</a:t>
            </a:r>
            <a:r>
              <a:rPr sz="1300" spc="2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Assistant</a:t>
            </a:r>
            <a:r>
              <a:rPr sz="1300" spc="2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Professor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29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National </a:t>
            </a:r>
            <a:r>
              <a:rPr sz="1300" dirty="0">
                <a:latin typeface="Times New Roman"/>
                <a:cs typeface="Times New Roman"/>
              </a:rPr>
              <a:t>Institute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Health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&amp;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Family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Welfare</a:t>
            </a:r>
            <a:r>
              <a:rPr sz="1300" spc="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(NIHFW),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New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Delhi.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done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his </a:t>
            </a:r>
            <a:r>
              <a:rPr sz="1300" dirty="0">
                <a:latin typeface="Times New Roman"/>
                <a:cs typeface="Times New Roman"/>
              </a:rPr>
              <a:t>M.Sc.</a:t>
            </a:r>
            <a:r>
              <a:rPr sz="1300" spc="2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&amp;</a:t>
            </a:r>
            <a:r>
              <a:rPr sz="1300" spc="2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Ph.D.</a:t>
            </a:r>
            <a:r>
              <a:rPr sz="1300" spc="2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2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Statistics</a:t>
            </a:r>
            <a:r>
              <a:rPr sz="1300" spc="2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from</a:t>
            </a:r>
            <a:r>
              <a:rPr sz="1300" spc="229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University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2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Lucknow.</a:t>
            </a:r>
            <a:r>
              <a:rPr sz="1300" spc="2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Dr.</a:t>
            </a:r>
            <a:r>
              <a:rPr sz="1300" spc="2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Yadav</a:t>
            </a:r>
            <a:r>
              <a:rPr sz="1300" spc="24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has </a:t>
            </a:r>
            <a:r>
              <a:rPr sz="1300" dirty="0">
                <a:latin typeface="Times New Roman"/>
                <a:cs typeface="Times New Roman"/>
              </a:rPr>
              <a:t>published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50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articles in</a:t>
            </a:r>
            <a:r>
              <a:rPr sz="1300" spc="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various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national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 </a:t>
            </a:r>
            <a:r>
              <a:rPr sz="1300" spc="-10" dirty="0">
                <a:latin typeface="Times New Roman"/>
                <a:cs typeface="Times New Roman"/>
              </a:rPr>
              <a:t>international </a:t>
            </a:r>
            <a:r>
              <a:rPr sz="1300" dirty="0">
                <a:latin typeface="Times New Roman"/>
                <a:cs typeface="Times New Roman"/>
              </a:rPr>
              <a:t>journals.</a:t>
            </a:r>
            <a:r>
              <a:rPr sz="1300" spc="1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editor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105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10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edited</a:t>
            </a:r>
            <a:r>
              <a:rPr sz="1300" spc="114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books.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received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various</a:t>
            </a:r>
            <a:r>
              <a:rPr sz="1300" spc="10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national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international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awards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for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outstanding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research.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11430" algn="just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Dr</a:t>
            </a:r>
            <a:r>
              <a:rPr sz="1300" b="1" spc="1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Vinit</a:t>
            </a:r>
            <a:r>
              <a:rPr sz="13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Kumar</a:t>
            </a:r>
            <a:r>
              <a:rPr sz="1300" b="1" spc="1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Assistant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Professor</a:t>
            </a:r>
            <a:r>
              <a:rPr sz="1300" spc="1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Dept.</a:t>
            </a:r>
            <a:r>
              <a:rPr sz="1300" spc="1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1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Library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&amp;</a:t>
            </a:r>
            <a:r>
              <a:rPr sz="1300" spc="17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Information </a:t>
            </a:r>
            <a:r>
              <a:rPr sz="1300" dirty="0">
                <a:latin typeface="Times New Roman"/>
                <a:cs typeface="Times New Roman"/>
              </a:rPr>
              <a:t>Science,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Baba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saheb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Bhimrao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Ambedkar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University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(A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Central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University), </a:t>
            </a:r>
            <a:r>
              <a:rPr sz="1300" dirty="0">
                <a:latin typeface="Times New Roman"/>
                <a:cs typeface="Times New Roman"/>
              </a:rPr>
              <a:t>Lucknow.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completed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Ph.D.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from</a:t>
            </a:r>
            <a:r>
              <a:rPr sz="1300" spc="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Indian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Statistical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Institute,</a:t>
            </a:r>
            <a:r>
              <a:rPr sz="1300" spc="6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Kolkata.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1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12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years</a:t>
            </a:r>
            <a:r>
              <a:rPr sz="1300" spc="1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teaching</a:t>
            </a:r>
            <a:r>
              <a:rPr sz="1300" spc="1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1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experience.</a:t>
            </a:r>
            <a:r>
              <a:rPr sz="1300" spc="1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areas</a:t>
            </a:r>
            <a:r>
              <a:rPr sz="1300" spc="15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of </a:t>
            </a:r>
            <a:r>
              <a:rPr sz="1300" dirty="0">
                <a:latin typeface="Times New Roman"/>
                <a:cs typeface="Times New Roman"/>
              </a:rPr>
              <a:t>expertise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are</a:t>
            </a:r>
            <a:r>
              <a:rPr sz="1300" spc="2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research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methodology,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AI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&amp;ML</a:t>
            </a:r>
            <a:r>
              <a:rPr sz="1300" spc="-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2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text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mining.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Dr.</a:t>
            </a:r>
            <a:r>
              <a:rPr sz="1300" b="1" spc="48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Yusuf</a:t>
            </a:r>
            <a:r>
              <a:rPr sz="1300" b="1" spc="4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imes New Roman"/>
                <a:cs typeface="Times New Roman"/>
              </a:rPr>
              <a:t>Akhter</a:t>
            </a:r>
            <a:r>
              <a:rPr sz="1300" b="1" spc="4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is</a:t>
            </a:r>
            <a:r>
              <a:rPr sz="1300" spc="484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Assistant</a:t>
            </a:r>
            <a:r>
              <a:rPr sz="1300" spc="4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Professor</a:t>
            </a:r>
            <a:r>
              <a:rPr sz="1300" spc="4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484" dirty="0">
                <a:latin typeface="Times New Roman"/>
                <a:cs typeface="Times New Roman"/>
              </a:rPr>
              <a:t>  </a:t>
            </a:r>
            <a:r>
              <a:rPr sz="1300" dirty="0">
                <a:latin typeface="Times New Roman"/>
                <a:cs typeface="Times New Roman"/>
              </a:rPr>
              <a:t>Dept.</a:t>
            </a:r>
            <a:r>
              <a:rPr sz="1300" spc="4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49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Biotechnology </a:t>
            </a:r>
            <a:r>
              <a:rPr sz="1300" dirty="0">
                <a:latin typeface="Times New Roman"/>
                <a:cs typeface="Times New Roman"/>
              </a:rPr>
              <a:t>Babasaheb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Bhimrao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Ambedkar</a:t>
            </a:r>
            <a:r>
              <a:rPr sz="1300" spc="-10" dirty="0">
                <a:latin typeface="Times New Roman"/>
                <a:cs typeface="Times New Roman"/>
              </a:rPr>
              <a:t> University,.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completed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his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Ph.D.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from </a:t>
            </a:r>
            <a:r>
              <a:rPr sz="1300" dirty="0">
                <a:latin typeface="Times New Roman"/>
                <a:cs typeface="Times New Roman"/>
              </a:rPr>
              <a:t>European</a:t>
            </a:r>
            <a:r>
              <a:rPr sz="1300" spc="4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Molecular</a:t>
            </a:r>
            <a:r>
              <a:rPr sz="1300" spc="4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Biology</a:t>
            </a:r>
            <a:r>
              <a:rPr sz="1300" spc="3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Laboratory,</a:t>
            </a:r>
            <a:r>
              <a:rPr sz="1300" spc="3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Hamburg</a:t>
            </a:r>
            <a:r>
              <a:rPr sz="1300" spc="40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Germany/Center</a:t>
            </a:r>
            <a:r>
              <a:rPr sz="1300" spc="40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for </a:t>
            </a:r>
            <a:r>
              <a:rPr sz="1300" dirty="0">
                <a:latin typeface="Times New Roman"/>
                <a:cs typeface="Times New Roman"/>
              </a:rPr>
              <a:t>DNA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Fingerprinting</a:t>
            </a:r>
            <a:r>
              <a:rPr sz="1300" spc="114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&amp;</a:t>
            </a:r>
            <a:r>
              <a:rPr sz="1300" spc="1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Diagnostics,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Hyderabad,</a:t>
            </a:r>
            <a:r>
              <a:rPr sz="1300" spc="114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India.</a:t>
            </a:r>
            <a:r>
              <a:rPr sz="1300" spc="114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1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been</a:t>
            </a:r>
            <a:r>
              <a:rPr sz="1300" spc="11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DAAD </a:t>
            </a:r>
            <a:r>
              <a:rPr sz="1300" dirty="0">
                <a:latin typeface="Times New Roman"/>
                <a:cs typeface="Times New Roman"/>
              </a:rPr>
              <a:t>Post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Doctoral</a:t>
            </a:r>
            <a:r>
              <a:rPr sz="1300" spc="5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Fellow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at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European</a:t>
            </a:r>
            <a:r>
              <a:rPr sz="1300" spc="5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Molecular</a:t>
            </a:r>
            <a:r>
              <a:rPr sz="1300" spc="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Biology</a:t>
            </a:r>
            <a:r>
              <a:rPr sz="1300" spc="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Laboratory,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Hamburg, </a:t>
            </a:r>
            <a:r>
              <a:rPr sz="1300" dirty="0">
                <a:latin typeface="Times New Roman"/>
                <a:cs typeface="Times New Roman"/>
              </a:rPr>
              <a:t>Germany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He</a:t>
            </a:r>
            <a:r>
              <a:rPr sz="1300" spc="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has</a:t>
            </a:r>
            <a:r>
              <a:rPr sz="1300" spc="10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more</a:t>
            </a:r>
            <a:r>
              <a:rPr sz="1300" spc="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than</a:t>
            </a:r>
            <a:r>
              <a:rPr sz="1300" spc="10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120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publications</a:t>
            </a:r>
            <a:r>
              <a:rPr sz="1300" spc="9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in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various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journals</a:t>
            </a:r>
            <a:r>
              <a:rPr sz="1300" spc="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of</a:t>
            </a:r>
            <a:r>
              <a:rPr sz="1300" spc="10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national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intgernational</a:t>
            </a:r>
            <a:r>
              <a:rPr sz="1300" spc="2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repute.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60264" y="2362200"/>
            <a:ext cx="1626235" cy="7467600"/>
            <a:chOff x="5160264" y="2362200"/>
            <a:chExt cx="1626235" cy="74676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0264" y="2362200"/>
              <a:ext cx="1626108" cy="12694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1036" y="3947160"/>
              <a:ext cx="1473708" cy="13792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1036" y="5486400"/>
              <a:ext cx="1473708" cy="12070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5900" y="6883908"/>
              <a:ext cx="1490472" cy="12694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12664" y="8375902"/>
              <a:ext cx="1473708" cy="14538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0719" y="5226177"/>
            <a:ext cx="19900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FF0000"/>
                </a:solidFill>
                <a:latin typeface="Calibri"/>
                <a:cs typeface="Calibri"/>
              </a:rPr>
              <a:t>Workshop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Coordinators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6202" y="203708"/>
            <a:ext cx="4471670" cy="184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6E2E9F"/>
                </a:solidFill>
                <a:latin typeface="Arial"/>
                <a:cs typeface="Arial"/>
              </a:rPr>
              <a:t>Organising</a:t>
            </a:r>
            <a:r>
              <a:rPr sz="1400" b="1" spc="-65" dirty="0">
                <a:solidFill>
                  <a:srgbClr val="6E2E9F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6E2E9F"/>
                </a:solidFill>
                <a:latin typeface="Arial"/>
                <a:cs typeface="Arial"/>
              </a:rPr>
              <a:t>Team</a:t>
            </a:r>
            <a:r>
              <a:rPr sz="1400" b="1" spc="-45" dirty="0">
                <a:solidFill>
                  <a:srgbClr val="6E2E9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6E2E9F"/>
                </a:solidFill>
                <a:latin typeface="Arial"/>
                <a:cs typeface="Arial"/>
              </a:rPr>
              <a:t>of</a:t>
            </a:r>
            <a:r>
              <a:rPr sz="1400" b="1" spc="-10" dirty="0">
                <a:solidFill>
                  <a:srgbClr val="6E2E9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6E2E9F"/>
                </a:solidFill>
                <a:latin typeface="Arial"/>
                <a:cs typeface="Arial"/>
              </a:rPr>
              <a:t>the</a:t>
            </a:r>
            <a:r>
              <a:rPr sz="1400" b="1" spc="-20" dirty="0">
                <a:solidFill>
                  <a:srgbClr val="6E2E9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6E2E9F"/>
                </a:solidFill>
                <a:latin typeface="Arial"/>
                <a:cs typeface="Arial"/>
              </a:rPr>
              <a:t>Workshop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1400">
              <a:latin typeface="Arial"/>
              <a:cs typeface="Arial"/>
            </a:endParaRPr>
          </a:p>
          <a:p>
            <a:pPr marL="2416810"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Patron</a:t>
            </a:r>
            <a:endParaRPr sz="2000">
              <a:latin typeface="Calibri"/>
              <a:cs typeface="Calibri"/>
            </a:endParaRPr>
          </a:p>
          <a:p>
            <a:pPr algn="ctr"/>
            <a:r>
              <a:rPr lang="en-US" sz="1200" b="1" dirty="0" smtClean="0"/>
              <a:t>		     Dr</a:t>
            </a:r>
            <a:r>
              <a:rPr lang="en-US" sz="1200" b="1" dirty="0"/>
              <a:t>. </a:t>
            </a:r>
            <a:r>
              <a:rPr lang="en-US" sz="1200" b="1" dirty="0" err="1"/>
              <a:t>Madan</a:t>
            </a:r>
            <a:r>
              <a:rPr lang="en-US" sz="1200" b="1" dirty="0"/>
              <a:t> Mohan </a:t>
            </a:r>
            <a:r>
              <a:rPr lang="en-US" sz="1200" b="1" dirty="0" err="1"/>
              <a:t>Chaturvedi</a:t>
            </a:r>
            <a:endParaRPr lang="en-US" sz="1200" b="1" dirty="0"/>
          </a:p>
          <a:p>
            <a:pPr algn="ctr"/>
            <a:r>
              <a:rPr lang="en-US" sz="1200" dirty="0" smtClean="0"/>
              <a:t>		Officiating </a:t>
            </a:r>
            <a:r>
              <a:rPr lang="en-US" sz="1200" dirty="0"/>
              <a:t>Vice </a:t>
            </a:r>
            <a:r>
              <a:rPr lang="en-US" sz="1200" dirty="0" smtClean="0"/>
              <a:t>– Chancellor</a:t>
            </a:r>
          </a:p>
          <a:p>
            <a:pPr algn="ctr"/>
            <a:r>
              <a:rPr lang="en-IN" sz="1200" dirty="0" smtClean="0"/>
              <a:t>                                               SGT University</a:t>
            </a:r>
            <a:endParaRPr lang="en-US" sz="1200" dirty="0"/>
          </a:p>
          <a:p>
            <a:pPr marL="2416810" algn="ctr">
              <a:lnSpc>
                <a:spcPct val="100000"/>
              </a:lnSpc>
              <a:spcBef>
                <a:spcPts val="20"/>
              </a:spcBef>
            </a:pPr>
            <a:endParaRPr lang="en-IN" sz="1200" b="1" spc="-10" dirty="0" smtClean="0">
              <a:latin typeface="Calibri"/>
              <a:cs typeface="Calibri"/>
            </a:endParaRPr>
          </a:p>
          <a:p>
            <a:pPr marL="2416810" algn="ctr">
              <a:lnSpc>
                <a:spcPct val="100000"/>
              </a:lnSpc>
              <a:spcBef>
                <a:spcPts val="20"/>
              </a:spcBef>
            </a:pPr>
            <a:endParaRPr lang="en-IN" sz="1200" b="1" spc="-1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871" y="5570220"/>
            <a:ext cx="1144524" cy="111099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43880" y="6777329"/>
            <a:ext cx="1422400" cy="57297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98805">
              <a:lnSpc>
                <a:spcPct val="114399"/>
              </a:lnSpc>
              <a:spcBef>
                <a:spcPts val="90"/>
              </a:spcBef>
            </a:pPr>
            <a:r>
              <a:rPr sz="800" b="1" dirty="0">
                <a:solidFill>
                  <a:srgbClr val="0430FF"/>
                </a:solidFill>
                <a:latin typeface="Calibri"/>
                <a:cs typeface="Calibri"/>
              </a:rPr>
              <a:t>Dr.</a:t>
            </a:r>
            <a:r>
              <a:rPr sz="800" b="1" spc="-40" dirty="0">
                <a:solidFill>
                  <a:srgbClr val="0430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0430FF"/>
                </a:solidFill>
                <a:latin typeface="Calibri"/>
                <a:cs typeface="Calibri"/>
              </a:rPr>
              <a:t>D.K.</a:t>
            </a:r>
            <a:r>
              <a:rPr sz="800" b="1" spc="-55" dirty="0">
                <a:solidFill>
                  <a:srgbClr val="0430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430FF"/>
                </a:solidFill>
                <a:latin typeface="Calibri"/>
                <a:cs typeface="Calibri"/>
              </a:rPr>
              <a:t>Yadav</a:t>
            </a:r>
            <a:r>
              <a:rPr sz="800" b="1" spc="500" dirty="0">
                <a:solidFill>
                  <a:srgbClr val="0430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Assistant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Professor</a:t>
            </a:r>
            <a:r>
              <a:rPr sz="800" b="1" spc="500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NIHFW,</a:t>
            </a:r>
            <a:r>
              <a:rPr sz="800" b="1" spc="-3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New </a:t>
            </a:r>
            <a:r>
              <a:rPr sz="800" b="1" spc="-10" dirty="0">
                <a:latin typeface="Calibri"/>
                <a:cs typeface="Calibri"/>
              </a:rPr>
              <a:t>Delhi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114399"/>
              </a:lnSpc>
              <a:spcBef>
                <a:spcPts val="5"/>
              </a:spcBef>
            </a:pPr>
            <a:r>
              <a:rPr sz="800" b="1" spc="-10" smtClean="0">
                <a:latin typeface="Calibri"/>
                <a:cs typeface="Calibri"/>
              </a:rPr>
              <a:t>(</a:t>
            </a:r>
            <a:r>
              <a:rPr sz="800" b="1" spc="-10" dirty="0">
                <a:latin typeface="Calibri"/>
                <a:cs typeface="Calibri"/>
              </a:rPr>
              <a:t>Organizing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Secretary)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3014" y="7816088"/>
            <a:ext cx="29546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sz="1600" b="1" spc="-20">
                <a:solidFill>
                  <a:srgbClr val="FF0000"/>
                </a:solidFill>
                <a:latin typeface="Calibri"/>
                <a:cs typeface="Calibri"/>
              </a:rPr>
              <a:t>Advisory</a:t>
            </a:r>
            <a:r>
              <a:rPr sz="1600" b="1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FF0000"/>
                </a:solidFill>
                <a:latin typeface="Calibri"/>
                <a:cs typeface="Calibri"/>
              </a:rPr>
              <a:t>Board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7198" y="7825816"/>
            <a:ext cx="145986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Co</a:t>
            </a:r>
            <a:r>
              <a:rPr sz="1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1600" b="1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FF0000"/>
                </a:solidFill>
                <a:latin typeface="Calibri"/>
                <a:cs typeface="Calibri"/>
              </a:rPr>
              <a:t>Coordinators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15208" y="2777997"/>
            <a:ext cx="1058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Co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Patron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1410</Words>
  <Application>Microsoft Office PowerPoint</Application>
  <PresentationFormat>A4 Paper (210x297 mm)</PresentationFormat>
  <Paragraphs>151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ONE WEEK ONLINE REFRESHER COURSE   ON  RESEARCH METHODOLOGY &amp; DATA ANALYSIS</vt:lpstr>
      <vt:lpstr>Slide 2</vt:lpstr>
      <vt:lpstr>Slide 3</vt:lpstr>
      <vt:lpstr>Slide 4</vt:lpstr>
      <vt:lpstr>Slide 5</vt:lpstr>
      <vt:lpstr>Workshop Rule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sandhya kumari</dc:creator>
  <cp:lastModifiedBy>Admin</cp:lastModifiedBy>
  <cp:revision>11</cp:revision>
  <dcterms:created xsi:type="dcterms:W3CDTF">2025-01-22T16:31:24Z</dcterms:created>
  <dcterms:modified xsi:type="dcterms:W3CDTF">2025-01-26T20:08:51Z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2016</vt:lpwstr>
  </property>
</Properties>
</file>